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81" r:id="rId4"/>
    <p:sldId id="258" r:id="rId5"/>
    <p:sldId id="260" r:id="rId6"/>
    <p:sldId id="261" r:id="rId7"/>
    <p:sldId id="262" r:id="rId8"/>
    <p:sldId id="276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8" r:id="rId18"/>
    <p:sldId id="282" r:id="rId19"/>
    <p:sldId id="287" r:id="rId20"/>
    <p:sldId id="283" r:id="rId21"/>
    <p:sldId id="288" r:id="rId22"/>
    <p:sldId id="284" r:id="rId23"/>
    <p:sldId id="289" r:id="rId24"/>
    <p:sldId id="285" r:id="rId25"/>
    <p:sldId id="290" r:id="rId26"/>
    <p:sldId id="280" r:id="rId27"/>
    <p:sldId id="277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17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8708E3-45BB-40AC-9722-881CC3CAB77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53D75-B6A3-44E7-ACBE-078140510EC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1370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F53D75-B6A3-44E7-ACBE-078140510EC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94231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03.12.2020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95736" y="990600"/>
            <a:ext cx="7340352" cy="2726432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Работа с детьми</a:t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«группы риска»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15074" y="5085184"/>
            <a:ext cx="2245358" cy="792088"/>
          </a:xfrm>
        </p:spPr>
        <p:txBody>
          <a:bodyPr>
            <a:noAutofit/>
          </a:bodyPr>
          <a:lstStyle/>
          <a:p>
            <a:pPr algn="l"/>
            <a:r>
              <a:rPr lang="ru-RU" sz="1100" b="1" dirty="0" smtClean="0"/>
              <a:t>Выполнила </a:t>
            </a:r>
          </a:p>
          <a:p>
            <a:pPr algn="l"/>
            <a:r>
              <a:rPr lang="ru-RU" sz="1100" b="1" dirty="0" smtClean="0"/>
              <a:t>социальный педагог МКОУ «</a:t>
            </a:r>
            <a:r>
              <a:rPr lang="ru-RU" sz="1100" b="1" dirty="0" err="1" smtClean="0"/>
              <a:t>Шамилькалинская</a:t>
            </a:r>
            <a:r>
              <a:rPr lang="ru-RU" sz="1100" b="1" dirty="0" smtClean="0"/>
              <a:t> СОШ»</a:t>
            </a:r>
          </a:p>
          <a:p>
            <a:pPr algn="l"/>
            <a:r>
              <a:rPr lang="ru-RU" sz="1100" b="1" dirty="0" err="1" smtClean="0"/>
              <a:t>Абдулаева</a:t>
            </a:r>
            <a:r>
              <a:rPr lang="ru-RU" sz="1100" b="1" dirty="0" smtClean="0"/>
              <a:t> А.М.</a:t>
            </a:r>
            <a:endParaRPr lang="ru-RU" sz="1100" b="1" dirty="0"/>
          </a:p>
        </p:txBody>
      </p:sp>
      <p:pic>
        <p:nvPicPr>
          <p:cNvPr id="4" name="Picture 11" descr="Мальчикбезфона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603" y="404664"/>
            <a:ext cx="2686827" cy="5404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2866000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>
                <a:latin typeface="Times New Roman" pitchFamily="18" charset="0"/>
              </a:rPr>
              <a:t>Каждый </a:t>
            </a:r>
            <a:br>
              <a:rPr lang="ru-RU" sz="3200" b="1" dirty="0">
                <a:latin typeface="Times New Roman" pitchFamily="18" charset="0"/>
              </a:rPr>
            </a:br>
            <a:r>
              <a:rPr lang="ru-RU" sz="3200" b="1" dirty="0">
                <a:latin typeface="Times New Roman" pitchFamily="18" charset="0"/>
              </a:rPr>
              <a:t>классный руководитель </a:t>
            </a:r>
            <a:br>
              <a:rPr lang="ru-RU" sz="3200" b="1" dirty="0">
                <a:latin typeface="Times New Roman" pitchFamily="18" charset="0"/>
              </a:rPr>
            </a:br>
            <a:r>
              <a:rPr lang="ru-RU" sz="3200" b="1" dirty="0">
                <a:latin typeface="Times New Roman" pitchFamily="18" charset="0"/>
              </a:rPr>
              <a:t>должен: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4896544"/>
          </a:xfrm>
        </p:spPr>
        <p:txBody>
          <a:bodyPr>
            <a:normAutofit fontScale="92500"/>
          </a:bodyPr>
          <a:lstStyle/>
          <a:p>
            <a:pPr marL="360000" lvl="0" fontAlgn="base"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Составить </a:t>
            </a: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план работы по профилактике безнадзорности и правонарушений, в который должны быть обязательно включены:  индивидуальные и групповые профилактические беседы, игры, родительские собрания, посещения на дому, педагогические диагностики и т.д.;</a:t>
            </a:r>
          </a:p>
          <a:p>
            <a:pPr marL="360000" lvl="0" fontAlgn="base"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Вести </a:t>
            </a: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дневник классного руководителя, где на каждого ребенка выделена отдельная страница, на которой фиксируется вся работа, проводимая с ребенком и его </a:t>
            </a:r>
            <a:r>
              <a:rPr lang="ru-RU" sz="24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родителями;</a:t>
            </a:r>
            <a:endParaRPr lang="ru-RU" sz="24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lvl="0" fontAlgn="base"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ru-RU" sz="2400" b="1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60000" lvl="0" fontAlgn="base"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Если данная работа не приносит положительного результата, то встает вопрос о постановке ученика на </a:t>
            </a:r>
            <a:r>
              <a:rPr lang="ru-RU" sz="2400" b="1" kern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внутришкольный</a:t>
            </a:r>
            <a:r>
              <a:rPr lang="ru-RU" sz="2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профилактический учет.</a:t>
            </a:r>
          </a:p>
          <a:p>
            <a:pPr marL="360000" lvl="0" fontAlgn="base"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Решение об этом принимает Совет профилактики школы.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="" xmlns:p14="http://schemas.microsoft.com/office/powerpoint/2010/main" val="417659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Причинами постановки на </a:t>
            </a:r>
            <a:r>
              <a:rPr lang="ru-RU" sz="2800" b="1" kern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внутришкольный</a:t>
            </a:r>
            <a:r>
              <a:rPr lang="ru-RU" sz="28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профилактический учет могут быть:</a:t>
            </a:r>
            <a:r>
              <a:rPr lang="ru-RU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нарушение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Устава школы;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систематическое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невыполнение домашнего задания;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отказ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от работы на уроке;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нарушение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дисциплины на уроке;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прогулы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учебных занятий;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драки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, грубость, сквернословие;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курение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;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употребление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спиртных </a:t>
            </a: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напитков, наркотических веществ;</a:t>
            </a:r>
            <a:endParaRPr lang="ru-RU" sz="1800" kern="0" dirty="0">
              <a:solidFill>
                <a:srgbClr val="000000"/>
              </a:solidFill>
              <a:latin typeface="Arial"/>
            </a:endParaRP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совершение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правонарушений с доставкой несовершеннолетнего в органы </a:t>
            </a: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полиции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;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совершение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преступления;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систематическая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порча государственного и личного имущества;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err="1" smtClean="0">
                <a:solidFill>
                  <a:srgbClr val="000000"/>
                </a:solidFill>
                <a:latin typeface="Arial"/>
              </a:rPr>
              <a:t>буллинг</a:t>
            </a: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, издевательство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над </a:t>
            </a: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учащимися: над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маленькими или более слабыми учащимися;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единичные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случаи нарушения общественного порядка в школе, в результате которого возникла угроза жизни другого человека;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kern="0" dirty="0" smtClean="0">
                <a:solidFill>
                  <a:srgbClr val="000000"/>
                </a:solidFill>
                <a:latin typeface="Arial"/>
              </a:rPr>
              <a:t>совершение </a:t>
            </a:r>
            <a:r>
              <a:rPr lang="ru-RU" sz="1800" kern="0" dirty="0">
                <a:solidFill>
                  <a:srgbClr val="000000"/>
                </a:solidFill>
                <a:latin typeface="Arial"/>
              </a:rPr>
              <a:t>несовершеннолетними правонарушения, за которое установлена административная ответственность.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4129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Blip>
                <a:blip r:embed="rId2"/>
              </a:buBlip>
            </a:pPr>
            <a:r>
              <a:rPr lang="ru-RU" dirty="0"/>
              <a:t>Заявление классного </a:t>
            </a:r>
            <a:r>
              <a:rPr lang="ru-RU" dirty="0" smtClean="0"/>
              <a:t>руководителя;</a:t>
            </a:r>
            <a:endParaRPr lang="ru-RU" dirty="0"/>
          </a:p>
          <a:p>
            <a:pPr lvl="1">
              <a:buBlip>
                <a:blip r:embed="rId2"/>
              </a:buBlip>
            </a:pPr>
            <a:r>
              <a:rPr lang="ru-RU" dirty="0"/>
              <a:t>Характеристика на </a:t>
            </a:r>
            <a:r>
              <a:rPr lang="ru-RU" dirty="0" smtClean="0"/>
              <a:t>учащегося;</a:t>
            </a:r>
            <a:endParaRPr lang="ru-RU" dirty="0"/>
          </a:p>
          <a:p>
            <a:pPr lvl="1">
              <a:buBlip>
                <a:blip r:embed="rId2"/>
              </a:buBlip>
            </a:pPr>
            <a:r>
              <a:rPr lang="ru-RU" dirty="0"/>
              <a:t>Акт посещения на </a:t>
            </a:r>
            <a:r>
              <a:rPr lang="ru-RU" dirty="0" smtClean="0"/>
              <a:t>дому;</a:t>
            </a:r>
            <a:endParaRPr lang="ru-RU" dirty="0"/>
          </a:p>
          <a:p>
            <a:pPr lvl="1">
              <a:buBlip>
                <a:blip r:embed="rId2"/>
              </a:buBlip>
            </a:pPr>
            <a:r>
              <a:rPr lang="ru-RU" dirty="0"/>
              <a:t>Информация о профилактической работе с </a:t>
            </a:r>
            <a:r>
              <a:rPr lang="ru-RU" dirty="0" smtClean="0"/>
              <a:t>несовершеннолетним;</a:t>
            </a:r>
            <a:endParaRPr lang="ru-RU" dirty="0"/>
          </a:p>
          <a:p>
            <a:pPr lvl="1">
              <a:buBlip>
                <a:blip r:embed="rId2"/>
              </a:buBlip>
            </a:pPr>
            <a:r>
              <a:rPr lang="ru-RU" dirty="0"/>
              <a:t>Выписка оценок за текущую </a:t>
            </a:r>
            <a:r>
              <a:rPr lang="ru-RU" dirty="0" smtClean="0"/>
              <a:t>четверть.</a:t>
            </a:r>
            <a:endParaRPr lang="ru-RU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kern="0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Предоставление документов для постановки на учет.</a:t>
            </a:r>
            <a: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/>
            </a:r>
            <a:br>
              <a:rPr kumimoji="0" 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</a:b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908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pPr marL="0" lvl="0" indent="360363" algn="just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ru-RU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Родителям отправляется уведомление о приглашении их на заседание Совета профилактики. Если родители не явились, то вопрос все равно рассматривается на заседании</a:t>
            </a:r>
            <a:r>
              <a:rPr lang="ru-RU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360363" algn="just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ru-RU" sz="28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360363" algn="just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ru-RU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Школьный Совет профилактики разрабатывает план профилактической работы с данным несовершеннолетним</a:t>
            </a:r>
            <a:r>
              <a:rPr lang="ru-RU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360363" algn="just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ru-RU" sz="28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360363" algn="just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ru-RU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Если несовершеннолетний ставится на учет по неуспеваемости, то для него может быть разработано индивидуальное расписание дополнительных занятий</a:t>
            </a:r>
            <a:r>
              <a:rPr lang="ru-RU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360363" algn="just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endParaRPr lang="ru-RU" sz="2800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360363" algn="just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ru-RU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На учащегося заводится учетная </a:t>
            </a:r>
            <a:r>
              <a:rPr lang="ru-RU" sz="2800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карточка.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11383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Карточка  учёта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r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МКОУ </a:t>
            </a:r>
            <a:r>
              <a:rPr lang="ru-RU" sz="1800" b="1" kern="0" dirty="0" smtClean="0">
                <a:solidFill>
                  <a:srgbClr val="000000"/>
                </a:solidFill>
                <a:latin typeface="Times New Roman" pitchFamily="18" charset="0"/>
              </a:rPr>
              <a:t>«</a:t>
            </a:r>
            <a:r>
              <a:rPr lang="ru-RU" sz="1800" b="1" kern="0" dirty="0" err="1" smtClean="0">
                <a:solidFill>
                  <a:srgbClr val="000000"/>
                </a:solidFill>
                <a:latin typeface="Times New Roman" pitchFamily="18" charset="0"/>
              </a:rPr>
              <a:t>Шамилькалинская</a:t>
            </a:r>
            <a:r>
              <a:rPr lang="ru-RU" sz="1800" b="1" kern="0" dirty="0" smtClean="0">
                <a:solidFill>
                  <a:srgbClr val="000000"/>
                </a:solidFill>
                <a:latin typeface="Times New Roman" pitchFamily="18" charset="0"/>
              </a:rPr>
              <a:t> СОШ»</a:t>
            </a:r>
            <a:endParaRPr lang="ru-RU" sz="1800" b="1" kern="0" dirty="0">
              <a:solidFill>
                <a:srgbClr val="000000"/>
              </a:solidFill>
              <a:latin typeface="Times New Roman" pitchFamily="18" charset="0"/>
            </a:endParaRPr>
          </a:p>
          <a:p>
            <a:pPr lvl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                                                                  </a:t>
            </a:r>
          </a:p>
          <a:p>
            <a:pPr lvl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Фамилия______________________________________</a:t>
            </a:r>
          </a:p>
          <a:p>
            <a:pPr lvl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Имя_______________________________</a:t>
            </a:r>
          </a:p>
          <a:p>
            <a:pPr lvl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Дата рождения_______________________</a:t>
            </a:r>
          </a:p>
          <a:p>
            <a:pPr lvl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Адрес______________________________</a:t>
            </a:r>
          </a:p>
          <a:p>
            <a:pPr lvl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Телефон____________________________</a:t>
            </a:r>
          </a:p>
          <a:p>
            <a:pPr lvl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ФИО матери_________________________</a:t>
            </a:r>
          </a:p>
          <a:p>
            <a:pPr lvl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                          _________________________             </a:t>
            </a:r>
          </a:p>
          <a:p>
            <a:pPr lvl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ФИО отца___________________________</a:t>
            </a:r>
          </a:p>
          <a:p>
            <a:pPr lvl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                     _____________________________</a:t>
            </a:r>
          </a:p>
          <a:p>
            <a:pPr lvl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Причины постановки на учёт:</a:t>
            </a:r>
          </a:p>
          <a:p>
            <a:pPr lvl="0" eaLnBrk="0" fontAlgn="base" hangingPunct="0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1800" b="1" kern="0" dirty="0">
                <a:solidFill>
                  <a:srgbClr val="000000"/>
                </a:solidFill>
                <a:latin typeface="Times New Roman" pitchFamily="18" charset="0"/>
              </a:rPr>
              <a:t>________________________________________________________________________________________________________________________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75824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Результаты работы Совета профилактики безнадзорности и правонарушений.</a:t>
            </a:r>
            <a:r>
              <a:rPr lang="ru-RU" sz="2400" kern="0" dirty="0">
                <a:solidFill>
                  <a:srgbClr val="000000"/>
                </a:solidFill>
                <a:latin typeface="Arial"/>
              </a:rPr>
              <a:t/>
            </a:r>
            <a:br>
              <a:rPr lang="ru-RU" sz="2400" kern="0" dirty="0">
                <a:solidFill>
                  <a:srgbClr val="000000"/>
                </a:solidFill>
                <a:latin typeface="Arial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85000" lnSpcReduction="10000"/>
          </a:bodyPr>
          <a:lstStyle/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Обо всех результатах контроля классный руководитель ставит в известность родителей.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Если в результате профилактической работы с несовершеннолетним и его семьей делается вывод о необходимости особой психологической помощи, председатель Совета профилактики обращается с запросом о психологической помощи в психологическую службу школы или района.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Если пишется заключение, что несовершеннолетнему необходимо всестороннее обследование, родителям предлагается обратиться в школьный консилиум с целью создания индивидуального маршрута психолого-медико-педагогического сопровождения.</a:t>
            </a:r>
          </a:p>
          <a:p>
            <a:pPr lvl="0" fontAlgn="base">
              <a:lnSpc>
                <a:spcPct val="110000"/>
              </a:lnSpc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Если родители отказываются письменно от помощи, предлагаемой школой, то школьный Совет выносит решение об обращении с ходатайством в Комиссию по делам несовершеннолетних.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609406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kern="0" dirty="0" smtClean="0">
                <a:solidFill>
                  <a:srgbClr val="000000"/>
                </a:solidFill>
                <a:latin typeface="Arial"/>
              </a:rPr>
              <a:t/>
            </a:r>
            <a:br>
              <a:rPr lang="ru-RU" sz="2400" b="1" kern="0" dirty="0" smtClean="0">
                <a:solidFill>
                  <a:srgbClr val="000000"/>
                </a:solidFill>
                <a:latin typeface="Arial"/>
              </a:rPr>
            </a:br>
            <a:r>
              <a:rPr lang="ru-RU" sz="3100" b="1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Снятие </a:t>
            </a:r>
            <a:r>
              <a:rPr lang="ru-RU" sz="31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учащегося </a:t>
            </a:r>
            <a:br>
              <a:rPr lang="ru-RU" sz="31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3100" b="1" kern="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внутришкольного</a:t>
            </a:r>
            <a:r>
              <a:rPr lang="ru-RU" sz="31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профилактического учета.</a:t>
            </a:r>
            <a:r>
              <a:rPr lang="ru-RU" sz="31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1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376238" algn="just"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None/>
            </a:pPr>
            <a:r>
              <a:rPr lang="ru-RU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Для того, чтобы снять с учета в результате </a:t>
            </a:r>
            <a:r>
              <a:rPr lang="ru-RU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положительной </a:t>
            </a:r>
            <a:r>
              <a:rPr lang="ru-RU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работы необходимо в школьный Совет предоставить:</a:t>
            </a:r>
          </a:p>
          <a:p>
            <a:pPr lvl="0" algn="just"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Заявление классного </a:t>
            </a:r>
            <a:r>
              <a:rPr lang="ru-RU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руководителя;</a:t>
            </a:r>
            <a:endParaRPr lang="ru-RU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Характеристику на </a:t>
            </a:r>
            <a:r>
              <a:rPr lang="ru-RU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несовершеннолетнего;</a:t>
            </a:r>
            <a:endParaRPr lang="ru-RU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Информацию о проделанной профилактической работе с указанием достигнутого </a:t>
            </a:r>
            <a:r>
              <a:rPr lang="ru-RU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результата;</a:t>
            </a:r>
            <a:endParaRPr lang="ru-RU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8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Выписку оценок из классного </a:t>
            </a:r>
            <a:r>
              <a:rPr lang="ru-RU" kern="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журнала.</a:t>
            </a:r>
            <a:endParaRPr lang="ru-RU" kern="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17436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Службы при МКОУ «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Шамилькалинская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СОШ»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Кабинет психолога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Лабазанова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М.М;</a:t>
            </a:r>
          </a:p>
          <a:p>
            <a:pPr marL="514350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Кабинет социального педагога -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Абдулаева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А.М;</a:t>
            </a:r>
          </a:p>
          <a:p>
            <a:pPr marL="514350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Совет профилактики правонарушений и безнадзорности среди несовершеннолетних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Абдулаева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А.М;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Комиссия по урегулированию споров между участниками образовательного процесса (дисциплинарный комитет) - ????;</a:t>
            </a:r>
          </a:p>
          <a:p>
            <a:pPr marL="514350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Служба медиации (примирения) - ????;</a:t>
            </a:r>
          </a:p>
          <a:p>
            <a:pPr marL="514350" indent="-51435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Психолого-педагогический консилиум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Исмаилова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Азраайшат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М.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Состав Службы медиации: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Руководитель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службы школьной медиации. Назначается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директором ОУ на добровольной основе.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его обязанности входит: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-планирование работы,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-написание отчетов,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-координация деятельности педагогов и школьников,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распространение принципов восстановительной медиации в школе.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Педагогические работники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(педагог-психолог, социальный педагог,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другие педагоги);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Учащиеся старших классов;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Инициативные родители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Состав службы медиации (примирения) в МКОУ «</a:t>
            </a:r>
            <a:r>
              <a:rPr lang="ru-RU" sz="3200" b="1" dirty="0" err="1" smtClean="0"/>
              <a:t>Шамилькалиснкая</a:t>
            </a:r>
            <a:r>
              <a:rPr lang="ru-RU" sz="3200" b="1" dirty="0" smtClean="0"/>
              <a:t> СОШ»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Трудный  ребёнок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–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это учащийся, у которого в течение длительного времени (более 3 месяцев) наблюдается одна или несколько проблем в социально-эмоциональной, учебной,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мотивационно-волевой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сферах.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4630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Состав Комиссии по урегулированию споров: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360363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Состав Комиссии организуется из равного количества представителей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учащихся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представителей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родительской общественности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представителей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педагогического коллектива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Из них  избирается председатель и секретарь. </a:t>
            </a:r>
          </a:p>
          <a:p>
            <a:pPr marL="0" indent="360363" algn="just">
              <a:spcBef>
                <a:spcPts val="0"/>
              </a:spcBef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Например - 2 ученика, 2 опытных учителя, 2 родителя.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Состав службы по урегулированию споров в МКОУ «</a:t>
            </a:r>
            <a:r>
              <a:rPr lang="ru-RU" sz="3200" b="1" dirty="0" err="1" smtClean="0"/>
              <a:t>Шамилькалинская</a:t>
            </a:r>
            <a:r>
              <a:rPr lang="ru-RU" sz="3200" b="1" dirty="0" smtClean="0"/>
              <a:t> СОШ»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Состав Совета профилактики: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/>
          </a:bodyPr>
          <a:lstStyle/>
          <a:p>
            <a:pPr marL="0" indent="360363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состав Совета профилактики входят: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социальный педагог, психолог, заместитель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директора по учебно-воспитательной работе.</a:t>
            </a:r>
          </a:p>
          <a:p>
            <a:pPr marL="0" indent="360363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Руководство деятельностью Совета профилактики осуществляет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председатель –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заместитель  директора по учебно-воспитательной работе.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Он отвечает за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подготовку и проведение заседания, несет ответственность за выполнением решений и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рекомендаций Совета.</a:t>
            </a:r>
          </a:p>
          <a:p>
            <a:pPr marL="0" indent="360363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заседания могут быть приглашены </a:t>
            </a: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учащиеся, родители и лица, их заменяющие,</a:t>
            </a:r>
          </a:p>
          <a:p>
            <a:pPr>
              <a:buNone/>
            </a:pP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классные руководители, учителя - предметники, представители общественности,</a:t>
            </a:r>
          </a:p>
          <a:p>
            <a:pPr>
              <a:buNone/>
            </a:pP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инспектор подразделения по делам несовершеннолетних, представители уголовно-</a:t>
            </a:r>
          </a:p>
          <a:p>
            <a:pPr>
              <a:buNone/>
            </a:pP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исполнительной инспекции и Федеральной службы по контролю в сфере оборота</a:t>
            </a:r>
          </a:p>
          <a:p>
            <a:pPr>
              <a:buNone/>
            </a:pPr>
            <a:r>
              <a:rPr lang="ru-RU" sz="1600" u="sng" dirty="0" smtClean="0">
                <a:latin typeface="Times New Roman" pitchFamily="18" charset="0"/>
                <a:cs typeface="Times New Roman" pitchFamily="18" charset="0"/>
              </a:rPr>
              <a:t>наркотических средств.</a:t>
            </a:r>
          </a:p>
          <a:p>
            <a:pPr marL="0" indent="360363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первом заседании назначается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секретарь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Совета профилактики, который несет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ответственность за ведение протокола заседаний.</a:t>
            </a:r>
          </a:p>
          <a:p>
            <a:pPr marL="0" indent="360363"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Контроль за деятельностью совета профилактики осуществляет заместитель</a:t>
            </a:r>
          </a:p>
          <a:p>
            <a:pPr>
              <a:buNone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директора по учебно-воспитательной работе Школы.</a:t>
            </a:r>
          </a:p>
          <a:p>
            <a:pPr>
              <a:buNone/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Состав Совета профилактики в МКОУ «</a:t>
            </a:r>
            <a:r>
              <a:rPr lang="ru-RU" sz="3600" b="1" dirty="0" err="1" smtClean="0"/>
              <a:t>Шамилькалинская</a:t>
            </a:r>
            <a:r>
              <a:rPr lang="ru-RU" sz="3600" b="1" dirty="0" smtClean="0"/>
              <a:t> СОШ»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Состав 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ППк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Постоянные члены: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Заместитель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директора по ВР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Педагог-психолог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Социальный педагог;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Учитель-логопед;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Учитель-дефектолог;</a:t>
            </a:r>
          </a:p>
          <a:p>
            <a:pPr>
              <a:buNone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Временные члены: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директор;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учителя-предметники;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классные руководители;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воспитатели дошкольных групп;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медицинский работник;</a:t>
            </a:r>
          </a:p>
          <a:p>
            <a:pPr>
              <a:buNone/>
            </a:pPr>
            <a:endParaRPr lang="ru-RU" sz="23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При отсутствии специалистов они привлекаются к работе Консилиума на</a:t>
            </a:r>
          </a:p>
          <a:p>
            <a:pPr>
              <a:buNone/>
            </a:pPr>
            <a:r>
              <a:rPr lang="ru-RU" sz="2300" b="1" dirty="0" smtClean="0">
                <a:latin typeface="Times New Roman" pitchFamily="18" charset="0"/>
                <a:cs typeface="Times New Roman" pitchFamily="18" charset="0"/>
              </a:rPr>
              <a:t>договорной основе.</a:t>
            </a:r>
          </a:p>
          <a:p>
            <a:pPr marL="457200" indent="-457200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Состав психолого-педагогического консилиума в МКОУ «</a:t>
            </a:r>
            <a:r>
              <a:rPr lang="ru-RU" sz="2800" b="1" dirty="0" err="1" smtClean="0"/>
              <a:t>Шамилькалиснкая</a:t>
            </a:r>
            <a:r>
              <a:rPr lang="ru-RU" sz="2800" b="1" dirty="0" smtClean="0"/>
              <a:t> СОШ»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1. 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/>
          <a:lstStyle/>
          <a:p>
            <a:r>
              <a:rPr lang="ru-RU" dirty="0" smtClean="0"/>
              <a:t>Отличительные особенности: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92500" lnSpcReduction="10000"/>
          </a:bodyPr>
          <a:lstStyle/>
          <a:p>
            <a:pPr marL="3175" indent="357188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Комиссии по урегулированию споров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урегулирование споров между участниками образовательных отношений по вопросам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реализации права на образование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, в том числе в случаях возникновения конфликта интересов педагогического работника, применения локальных актов и обжалования решений о дисциплинарном взыскании учащихся.</a:t>
            </a:r>
          </a:p>
          <a:p>
            <a:pPr marL="3175" indent="357188"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Служба медиации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работает с другими видами конфликтов, возникающие между: учитель-ученик, учитель – родитель, ученик-ученик. Она работает с нарушителем и жертвой, разрабатывает процедуру примирения сторон, выступая третьим независимым лицом. </a:t>
            </a:r>
          </a:p>
          <a:p>
            <a:pPr marL="3175" indent="357188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Решения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Комиссии по урегулированию споров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носят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обязательный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характер, когда как решения </a:t>
            </a:r>
            <a:r>
              <a:rPr lang="ru-RU" sz="2000" u="sng" dirty="0" smtClean="0">
                <a:latin typeface="Times New Roman" pitchFamily="18" charset="0"/>
                <a:cs typeface="Times New Roman" pitchFamily="18" charset="0"/>
              </a:rPr>
              <a:t>Службы медиации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рекомендательный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175" indent="357188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процедуре медиации участники конфликта могут участвовать только по соглашению сторон. А в Комиссии случаи конфликта рассматриваются в обязательном порядке, на заседаниях. </a:t>
            </a:r>
          </a:p>
          <a:p>
            <a:pPr marL="3175" indent="357188"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Служба медиации может работать совместно с Советом профилактики, разработать совместный план работы и участвовать на заседаниях Совета. </a:t>
            </a:r>
          </a:p>
          <a:p>
            <a:pPr marL="3175" indent="357188" algn="just"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внимание)))</a:t>
            </a:r>
            <a:endParaRPr lang="ru-RU" dirty="0"/>
          </a:p>
        </p:txBody>
      </p:sp>
      <p:pic>
        <p:nvPicPr>
          <p:cNvPr id="3" name="Picture 11" descr="Мальчикбезфон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9" y="1571612"/>
            <a:ext cx="2379684" cy="495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 характеру поведения различают: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Провокационное поведение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(манипуляторы);</a:t>
            </a:r>
          </a:p>
          <a:p>
            <a:pPr marL="514350" indent="-514350">
              <a:buAutoNum type="arabicPeriod"/>
            </a:pP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Девиантное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 поведение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(не соответствует общепринятым нормам) – поведение, угрожающее благополучию других и собственному;</a:t>
            </a:r>
          </a:p>
          <a:p>
            <a:pPr marL="514350" indent="-514350">
              <a:buAutoNum type="arabicPeriod"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Активный протест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(несогласие с действиями взрослых);</a:t>
            </a:r>
          </a:p>
          <a:p>
            <a:pPr marL="514350" indent="-514350">
              <a:buAutoNum type="arabicPeriod"/>
            </a:pPr>
            <a:r>
              <a:rPr lang="ru-RU" sz="3000" b="1" dirty="0" err="1" smtClean="0">
                <a:latin typeface="Times New Roman" pitchFamily="18" charset="0"/>
                <a:cs typeface="Times New Roman" pitchFamily="18" charset="0"/>
              </a:rPr>
              <a:t>Гипоопека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(отсутствие родительского внимания);</a:t>
            </a:r>
          </a:p>
          <a:p>
            <a:pPr marL="514350" indent="-514350">
              <a:buAutoNum type="arabicPeriod"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Педагогическая запущенность 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(недостаточность обучения и воспитания).</a:t>
            </a:r>
          </a:p>
          <a:p>
            <a:pPr marL="514350" indent="-514350">
              <a:buAutoNum type="arabicPeriod"/>
            </a:pPr>
            <a:endParaRPr lang="ru-RU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Этапы работы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с детьми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«группы риска»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14974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Выявление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детей группы риска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основании опросов классных руководителей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учителей-предметников,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родителей;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Составление карточек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каждого из них 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учетом      фамилии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имени, года рождения,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класса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категории семьи и т.д.;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Изучение семьи;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Изучение отношений с классным коллективом и сверстниками;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Изучение личностных особенностей;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Определение форм и направлений дальнейшей работы;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Подключение специалистов разного профиля.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1499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47248" cy="112474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Проблемы детей «группы риска»: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 обучении; </a:t>
            </a:r>
          </a:p>
          <a:p>
            <a:pPr lvl="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 взаимоотношении со сверстниками; </a:t>
            </a:r>
          </a:p>
          <a:p>
            <a:pPr lvl="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во взаимоотношении с родителями; </a:t>
            </a:r>
          </a:p>
          <a:p>
            <a:pPr lvl="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рисковое поведение, в том числе различного рода зависимости; </a:t>
            </a:r>
          </a:p>
          <a:p>
            <a:pPr lvl="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комплексные проблемы. </a:t>
            </a:r>
          </a:p>
        </p:txBody>
      </p:sp>
    </p:spTree>
    <p:extLst>
      <p:ext uri="{BB962C8B-B14F-4D97-AF65-F5344CB8AC3E}">
        <p14:creationId xmlns="" xmlns:p14="http://schemas.microsoft.com/office/powerpoint/2010/main" val="182866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Их проявлением может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быть: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нарушение поведения </a:t>
            </a:r>
            <a:r>
              <a:rPr lang="ru-RU" dirty="0" smtClean="0"/>
              <a:t>(</a:t>
            </a:r>
            <a:r>
              <a:rPr lang="ru-RU" dirty="0"/>
              <a:t>от замкнутости до агрессии);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dirty="0" smtClean="0"/>
              <a:t>эмоциональное неблагополучие </a:t>
            </a:r>
            <a:r>
              <a:rPr lang="ru-RU" dirty="0"/>
              <a:t>(плаксивость, вспышки гнева и т. д.);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пропуск уроков и учебных дней без уважительной причины; 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dirty="0"/>
              <a:t>нарушение общепринятых норм </a:t>
            </a:r>
            <a:r>
              <a:rPr lang="ru-RU" dirty="0" smtClean="0"/>
              <a:t>поведения; </a:t>
            </a:r>
            <a:endParaRPr lang="ru-RU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ru-RU" dirty="0" smtClean="0"/>
              <a:t>совершение </a:t>
            </a:r>
            <a:r>
              <a:rPr lang="ru-RU" dirty="0"/>
              <a:t>противоправных </a:t>
            </a:r>
            <a:r>
              <a:rPr lang="ru-RU" dirty="0" smtClean="0"/>
              <a:t>действий. 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2218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Важное условие предупреждения возникновения у подростка серьезных социально-эмоциональных проблем и попадания его в "группу риска" – правильно организованная досуговая деятельность, которая может включать в себя: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посещение кружков и секций (как в школе, так и за ее пределами); </a:t>
            </a:r>
          </a:p>
          <a:p>
            <a:pPr lvl="0" fontAlgn="base"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внеклассную деятельность в школе; </a:t>
            </a:r>
          </a:p>
          <a:p>
            <a:pPr lvl="0" fontAlgn="base"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экскурсии; </a:t>
            </a:r>
          </a:p>
          <a:p>
            <a:pPr lvl="0" fontAlgn="base"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туристические походы; </a:t>
            </a:r>
          </a:p>
          <a:p>
            <a:pPr lvl="0" fontAlgn="base">
              <a:spcBef>
                <a:spcPts val="0"/>
              </a:spcBef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800" kern="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участие в работе детских и подростковых общественных организаций и др. </a:t>
            </a:r>
          </a:p>
          <a:p>
            <a:pPr lvl="0" fontAlgn="base"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endParaRPr lang="ru-RU" kern="0" dirty="0">
              <a:solidFill>
                <a:srgbClr val="000000"/>
              </a:solidFill>
              <a:latin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0192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26130"/>
          </a:xfrm>
        </p:spPr>
        <p:txBody>
          <a:bodyPr>
            <a:normAutofit/>
          </a:bodyPr>
          <a:lstStyle/>
          <a:p>
            <a:pPr lvl="0" eaLnBrk="0" fontAlgn="base" hangingPunct="0">
              <a:spcAft>
                <a:spcPct val="0"/>
              </a:spcAft>
            </a:pPr>
            <a:r>
              <a:rPr lang="ru-RU" sz="5400" b="1" kern="0" dirty="0" smtClean="0">
                <a:solidFill>
                  <a:srgbClr val="000000"/>
                </a:solidFill>
                <a:latin typeface="Times New Roman" pitchFamily="18" charset="0"/>
              </a:rPr>
              <a:t>Алгоритм </a:t>
            </a:r>
            <a:br>
              <a:rPr lang="ru-RU" sz="5400" b="1" kern="0" dirty="0" smtClean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5400" b="1" kern="0" dirty="0" smtClean="0">
                <a:solidFill>
                  <a:srgbClr val="000000"/>
                </a:solidFill>
                <a:latin typeface="Times New Roman" pitchFamily="18" charset="0"/>
              </a:rPr>
              <a:t>работы </a:t>
            </a:r>
            <a:br>
              <a:rPr lang="ru-RU" sz="5400" b="1" kern="0" dirty="0" smtClean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5400" b="1" kern="0" dirty="0" smtClean="0">
                <a:solidFill>
                  <a:srgbClr val="000000"/>
                </a:solidFill>
                <a:latin typeface="Times New Roman" pitchFamily="18" charset="0"/>
              </a:rPr>
              <a:t>с учащимися </a:t>
            </a:r>
            <a:br>
              <a:rPr lang="ru-RU" sz="5400" b="1" kern="0" dirty="0" smtClean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sz="5400" b="1" kern="0" dirty="0" smtClean="0">
                <a:solidFill>
                  <a:srgbClr val="000000"/>
                </a:solidFill>
                <a:latin typeface="Times New Roman" pitchFamily="18" charset="0"/>
              </a:rPr>
              <a:t>«группы риска»</a:t>
            </a:r>
            <a:br>
              <a:rPr lang="ru-RU" sz="5400" b="1" kern="0" dirty="0" smtClean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ru-RU" b="1" kern="0" dirty="0" smtClean="0">
                <a:solidFill>
                  <a:srgbClr val="000000"/>
                </a:solidFill>
                <a:latin typeface="Times New Roman" pitchFamily="18" charset="0"/>
              </a:rPr>
              <a:t/>
            </a:r>
            <a:br>
              <a:rPr lang="ru-RU" b="1" kern="0" dirty="0" smtClean="0">
                <a:solidFill>
                  <a:srgbClr val="000000"/>
                </a:solidFill>
                <a:latin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/>
              <a:t>Работа классного руководителя по выявлению </a:t>
            </a:r>
            <a:r>
              <a:rPr lang="ru-RU" sz="3600" b="1" dirty="0" smtClean="0"/>
              <a:t>учащихся «группы риска</a:t>
            </a:r>
            <a:r>
              <a:rPr lang="ru-RU" b="1" dirty="0" smtClean="0"/>
              <a:t>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kern="0" dirty="0">
                <a:solidFill>
                  <a:srgbClr val="000000"/>
                </a:solidFill>
                <a:latin typeface="Arial"/>
              </a:rPr>
              <a:t>Выяснить, кто из ребят относится к «группе </a:t>
            </a:r>
            <a:r>
              <a:rPr lang="ru-RU" sz="2400" kern="0" dirty="0" smtClean="0">
                <a:solidFill>
                  <a:srgbClr val="000000"/>
                </a:solidFill>
                <a:latin typeface="Arial"/>
              </a:rPr>
              <a:t>риска», </a:t>
            </a:r>
            <a:r>
              <a:rPr lang="ru-RU" sz="2400" kern="0" dirty="0">
                <a:solidFill>
                  <a:srgbClr val="000000"/>
                </a:solidFill>
                <a:latin typeface="Arial"/>
              </a:rPr>
              <a:t>по какой </a:t>
            </a:r>
            <a:r>
              <a:rPr lang="ru-RU" sz="2400" kern="0" dirty="0" smtClean="0">
                <a:solidFill>
                  <a:srgbClr val="000000"/>
                </a:solidFill>
                <a:latin typeface="Arial"/>
              </a:rPr>
              <a:t>причине;</a:t>
            </a:r>
            <a:endParaRPr lang="ru-RU" sz="2400" kern="0" dirty="0">
              <a:solidFill>
                <a:srgbClr val="000000"/>
              </a:solidFill>
              <a:latin typeface="Arial"/>
            </a:endParaRPr>
          </a:p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kern="0" dirty="0" smtClean="0">
                <a:solidFill>
                  <a:srgbClr val="000000"/>
                </a:solidFill>
                <a:latin typeface="Arial"/>
              </a:rPr>
              <a:t>Выяснить </a:t>
            </a:r>
            <a:r>
              <a:rPr lang="ru-RU" sz="2400" kern="0" dirty="0">
                <a:solidFill>
                  <a:srgbClr val="000000"/>
                </a:solidFill>
                <a:latin typeface="Arial"/>
              </a:rPr>
              <a:t>в каких условиях и семьях проживают эти </a:t>
            </a:r>
            <a:r>
              <a:rPr lang="ru-RU" sz="2400" kern="0" dirty="0" smtClean="0">
                <a:solidFill>
                  <a:srgbClr val="000000"/>
                </a:solidFill>
                <a:latin typeface="Arial"/>
              </a:rPr>
              <a:t>дети;</a:t>
            </a:r>
            <a:endParaRPr lang="ru-RU" sz="2400" kern="0" dirty="0">
              <a:solidFill>
                <a:srgbClr val="000000"/>
              </a:solidFill>
              <a:latin typeface="Arial"/>
            </a:endParaRPr>
          </a:p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kern="0" dirty="0" smtClean="0">
                <a:solidFill>
                  <a:srgbClr val="000000"/>
                </a:solidFill>
                <a:latin typeface="Arial"/>
              </a:rPr>
              <a:t>Обратиться </a:t>
            </a:r>
            <a:r>
              <a:rPr lang="ru-RU" sz="2400" kern="0" dirty="0">
                <a:solidFill>
                  <a:srgbClr val="000000"/>
                </a:solidFill>
                <a:latin typeface="Arial"/>
              </a:rPr>
              <a:t>к школьному </a:t>
            </a:r>
            <a:r>
              <a:rPr lang="ru-RU" sz="2400" kern="0" dirty="0" smtClean="0">
                <a:solidFill>
                  <a:srgbClr val="000000"/>
                </a:solidFill>
                <a:latin typeface="Arial"/>
              </a:rPr>
              <a:t>психологу или социальному педагогу </a:t>
            </a:r>
            <a:r>
              <a:rPr lang="ru-RU" sz="2400" kern="0" dirty="0">
                <a:solidFill>
                  <a:srgbClr val="000000"/>
                </a:solidFill>
                <a:latin typeface="Arial"/>
              </a:rPr>
              <a:t>для оформления запроса по работе с такими </a:t>
            </a:r>
            <a:r>
              <a:rPr lang="ru-RU" sz="2400" kern="0" dirty="0" smtClean="0">
                <a:solidFill>
                  <a:srgbClr val="000000"/>
                </a:solidFill>
                <a:latin typeface="Arial"/>
              </a:rPr>
              <a:t>детьми;</a:t>
            </a:r>
            <a:endParaRPr lang="ru-RU" sz="2400" kern="0" dirty="0">
              <a:solidFill>
                <a:srgbClr val="000000"/>
              </a:solidFill>
              <a:latin typeface="Arial"/>
            </a:endParaRPr>
          </a:p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kern="0" dirty="0">
                <a:solidFill>
                  <a:srgbClr val="000000"/>
                </a:solidFill>
                <a:latin typeface="Arial"/>
              </a:rPr>
              <a:t>Составить карту </a:t>
            </a:r>
            <a:r>
              <a:rPr lang="ru-RU" sz="2400" kern="0" dirty="0" smtClean="0">
                <a:solidFill>
                  <a:srgbClr val="000000"/>
                </a:solidFill>
                <a:latin typeface="Arial"/>
              </a:rPr>
              <a:t>учащегося;</a:t>
            </a:r>
            <a:endParaRPr lang="ru-RU" sz="2400" kern="0" dirty="0">
              <a:solidFill>
                <a:srgbClr val="000000"/>
              </a:solidFill>
              <a:latin typeface="Arial"/>
            </a:endParaRPr>
          </a:p>
          <a:p>
            <a:pPr lvl="0" fontAlgn="base">
              <a:lnSpc>
                <a:spcPct val="90000"/>
              </a:lnSpc>
              <a:spcAft>
                <a:spcPct val="0"/>
              </a:spcAft>
              <a:buClr>
                <a:srgbClr val="00007D"/>
              </a:buClr>
              <a:buSzPct val="75000"/>
              <a:buFont typeface="Wingdings" pitchFamily="2" charset="2"/>
              <a:buChar char="n"/>
            </a:pPr>
            <a:r>
              <a:rPr lang="ru-RU" sz="2400" kern="0" dirty="0">
                <a:solidFill>
                  <a:srgbClr val="000000"/>
                </a:solidFill>
                <a:latin typeface="Arial"/>
              </a:rPr>
              <a:t>Определить формы работы с такими </a:t>
            </a:r>
            <a:r>
              <a:rPr lang="ru-RU" sz="2400" kern="0" dirty="0" smtClean="0">
                <a:solidFill>
                  <a:srgbClr val="000000"/>
                </a:solidFill>
                <a:latin typeface="Arial"/>
              </a:rPr>
              <a:t>учащимися.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848507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1359</Words>
  <Application>Microsoft Office PowerPoint</Application>
  <PresentationFormat>Экран (4:3)</PresentationFormat>
  <Paragraphs>175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Работа с детьми «группы риска»</vt:lpstr>
      <vt:lpstr>Трудный  ребёнок</vt:lpstr>
      <vt:lpstr>По характеру поведения различают:</vt:lpstr>
      <vt:lpstr> Этапы работы с детьми «группы риска» </vt:lpstr>
      <vt:lpstr>Проблемы детей «группы риска»:</vt:lpstr>
      <vt:lpstr>Их проявлением может быть:</vt:lpstr>
      <vt:lpstr>Важное условие предупреждения возникновения у подростка серьезных социально-эмоциональных проблем и попадания его в "группу риска" – правильно организованная досуговая деятельность, которая может включать в себя:</vt:lpstr>
      <vt:lpstr>Алгоритм  работы  с учащимися  «группы риска»  </vt:lpstr>
      <vt:lpstr>Работа классного руководителя по выявлению учащихся «группы риска»</vt:lpstr>
      <vt:lpstr>Каждый  классный руководитель  должен:</vt:lpstr>
      <vt:lpstr>Причинами постановки на внутришкольный профилактический учет могут быть: </vt:lpstr>
      <vt:lpstr> Предоставление документов для постановки на учет. </vt:lpstr>
      <vt:lpstr>Слайд 13</vt:lpstr>
      <vt:lpstr>Карточка  учёта</vt:lpstr>
      <vt:lpstr>Результаты работы Совета профилактики безнадзорности и правонарушений. </vt:lpstr>
      <vt:lpstr> Снятие учащегося  с внутришкольного профилактического учета. </vt:lpstr>
      <vt:lpstr>Службы при МКОУ «Шамилькалинская СОШ»</vt:lpstr>
      <vt:lpstr>Состав Службы медиации:</vt:lpstr>
      <vt:lpstr>Состав службы медиации (примирения) в МКОУ «Шамилькалиснкая СОШ»</vt:lpstr>
      <vt:lpstr>Состав Комиссии по урегулированию споров:</vt:lpstr>
      <vt:lpstr>Состав службы по урегулированию споров в МКОУ «Шамилькалинская СОШ»</vt:lpstr>
      <vt:lpstr>Состав Совета профилактики:</vt:lpstr>
      <vt:lpstr>Состав Совета профилактики в МКОУ «Шамилькалинская СОШ»</vt:lpstr>
      <vt:lpstr>Состав ППк</vt:lpstr>
      <vt:lpstr>Состав психолого-педагогического консилиума в МКОУ «Шамилькалиснкая СОШ»</vt:lpstr>
      <vt:lpstr>Отличительные особенности:</vt:lpstr>
      <vt:lpstr>Спасибо за внимание)))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Асият</cp:lastModifiedBy>
  <cp:revision>39</cp:revision>
  <dcterms:modified xsi:type="dcterms:W3CDTF">2020-12-03T07:10:20Z</dcterms:modified>
</cp:coreProperties>
</file>