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993366"/>
    <a:srgbClr val="FF66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2BD433F-1839-4122-93B4-32B514A2B608}" type="datetimeFigureOut">
              <a:rPr lang="ru-RU"/>
              <a:pPr>
                <a:defRPr/>
              </a:pPr>
              <a:t>23.11.2011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B09F0C8-6C54-43DA-B966-47843D6EDA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088585-2B91-44C1-8461-55A02A6BF5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B0D220-C2F2-48DF-A436-964B6E0E6B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B1CA9-FD22-4F33-9604-6C744FEA2F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EF166-3EC9-4211-8172-17B0CCE4F6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E9D62D-9829-419D-BB77-A615764E66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69D71-9C00-449F-A6BE-754EBC3DA4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5A18C-AEC6-4345-9ABA-7B352CB5DD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53A9AA-DA13-4612-9957-AD25664EA4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D5770E-0C32-4BFD-A786-4063CF6F74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9BF4EB-B502-4454-984D-39A777E2F7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5A40B0-64F8-48E4-9DF5-DD1A5E48D5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7148C3E-11C5-46F2-81EB-F3D9475667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85786" y="1357298"/>
            <a:ext cx="7772400" cy="1285875"/>
          </a:xfrm>
        </p:spPr>
        <p:txBody>
          <a:bodyPr/>
          <a:lstStyle/>
          <a:p>
            <a:pPr eaLnBrk="1" hangingPunct="1"/>
            <a:r>
              <a:rPr lang="en-US" sz="6000" b="1" u="sng" dirty="0" smtClean="0"/>
              <a:t>Future Simple </a:t>
            </a:r>
            <a:r>
              <a:rPr lang="en-US" sz="6000" b="1" u="sng" dirty="0" smtClean="0"/>
              <a:t>Tense</a:t>
            </a:r>
            <a:br>
              <a:rPr lang="en-US" sz="6000" b="1" u="sng" dirty="0" smtClean="0"/>
            </a:br>
            <a:r>
              <a:rPr lang="en-US" sz="6000" b="1" dirty="0" smtClean="0"/>
              <a:t/>
            </a:r>
            <a:br>
              <a:rPr lang="en-US" sz="6000" b="1" dirty="0" smtClean="0"/>
            </a:br>
            <a:r>
              <a:rPr lang="ru-RU" sz="4800" b="1" dirty="0" smtClean="0">
                <a:solidFill>
                  <a:srgbClr val="00B050"/>
                </a:solidFill>
              </a:rPr>
              <a:t>Будущее Простое Время</a:t>
            </a:r>
            <a:r>
              <a:rPr lang="ru-RU" sz="6000" dirty="0" smtClean="0"/>
              <a:t/>
            </a:r>
            <a:br>
              <a:rPr lang="ru-RU" sz="6000" dirty="0" smtClean="0"/>
            </a:br>
            <a:endParaRPr lang="ru-RU" sz="6000" b="1" dirty="0" smtClean="0"/>
          </a:p>
        </p:txBody>
      </p:sp>
      <p:pic>
        <p:nvPicPr>
          <p:cNvPr id="205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3762375"/>
            <a:ext cx="302895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25"/>
          </a:xfrm>
        </p:spPr>
        <p:txBody>
          <a:bodyPr/>
          <a:lstStyle/>
          <a:p>
            <a:r>
              <a:rPr lang="ru-RU" sz="4000" b="1" smtClean="0"/>
              <a:t>Расскажи одноклассникам, что ты будешь делать завтра. Воспользуйся моделью: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8625" y="3071813"/>
            <a:ext cx="1343025" cy="1643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Блок-схема: извлечение 4"/>
          <p:cNvSpPr/>
          <p:nvPr/>
        </p:nvSpPr>
        <p:spPr>
          <a:xfrm>
            <a:off x="2071688" y="2928938"/>
            <a:ext cx="1543050" cy="1785937"/>
          </a:xfrm>
          <a:prstGeom prst="flowChartExtract">
            <a:avLst/>
          </a:prstGeom>
          <a:solidFill>
            <a:srgbClr val="9933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Блок-схема: извлечение 5"/>
          <p:cNvSpPr/>
          <p:nvPr/>
        </p:nvSpPr>
        <p:spPr>
          <a:xfrm>
            <a:off x="3929063" y="3000375"/>
            <a:ext cx="1428750" cy="1714500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          </a:t>
            </a:r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r>
              <a:rPr lang="en-US" dirty="0"/>
              <a:t>         </a:t>
            </a:r>
            <a:endParaRPr lang="ru-RU" dirty="0"/>
          </a:p>
        </p:txBody>
      </p:sp>
      <p:pic>
        <p:nvPicPr>
          <p:cNvPr id="11270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643563" y="2357438"/>
            <a:ext cx="3214687" cy="4000500"/>
          </a:xfr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229600" cy="1143000"/>
          </a:xfrm>
        </p:spPr>
        <p:txBody>
          <a:bodyPr/>
          <a:lstStyle/>
          <a:p>
            <a:r>
              <a:rPr lang="ru-RU" sz="4000" b="1" smtClean="0"/>
              <a:t>Расспроси друга о том, что он будет делать завтра. Используй модель:</a:t>
            </a:r>
          </a:p>
        </p:txBody>
      </p:sp>
      <p:sp>
        <p:nvSpPr>
          <p:cNvPr id="4" name="Блок-схема: извлечение 3"/>
          <p:cNvSpPr/>
          <p:nvPr/>
        </p:nvSpPr>
        <p:spPr>
          <a:xfrm>
            <a:off x="642938" y="2214563"/>
            <a:ext cx="1428750" cy="1785937"/>
          </a:xfrm>
          <a:prstGeom prst="flowChartExtract">
            <a:avLst/>
          </a:prstGeom>
          <a:solidFill>
            <a:srgbClr val="9933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357438" y="2428875"/>
            <a:ext cx="1500187" cy="1571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4071938" y="2286000"/>
            <a:ext cx="1500187" cy="1714500"/>
          </a:xfrm>
          <a:prstGeom prst="triangle">
            <a:avLst>
              <a:gd name="adj" fmla="val 462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294" name="TextBox 9"/>
          <p:cNvSpPr txBox="1">
            <a:spLocks noChangeArrowheads="1"/>
          </p:cNvSpPr>
          <p:nvPr/>
        </p:nvSpPr>
        <p:spPr bwMode="auto">
          <a:xfrm>
            <a:off x="5786438" y="2786063"/>
            <a:ext cx="4286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 b="1"/>
              <a:t>?</a:t>
            </a:r>
          </a:p>
        </p:txBody>
      </p:sp>
      <p:pic>
        <p:nvPicPr>
          <p:cNvPr id="12295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357938" y="2857500"/>
            <a:ext cx="2571750" cy="3786188"/>
          </a:xfrm>
          <a:noFill/>
        </p:spPr>
      </p:pic>
      <p:pic>
        <p:nvPicPr>
          <p:cNvPr id="122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5214938"/>
            <a:ext cx="1000125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229600" cy="2214563"/>
          </a:xfrm>
        </p:spPr>
        <p:txBody>
          <a:bodyPr/>
          <a:lstStyle/>
          <a:p>
            <a:r>
              <a:rPr lang="en-US" sz="6000" b="1" smtClean="0"/>
              <a:t>Thank you!</a:t>
            </a:r>
            <a:endParaRPr lang="ru-RU" sz="6000" b="1" smtClean="0"/>
          </a:p>
        </p:txBody>
      </p:sp>
      <p:pic>
        <p:nvPicPr>
          <p:cNvPr id="1331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500" y="2143125"/>
            <a:ext cx="3810000" cy="3990975"/>
          </a:xfrm>
          <a:noFill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6688" y="5000625"/>
            <a:ext cx="1357312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Цель урока: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4438"/>
            <a:ext cx="8229600" cy="521493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   </a:t>
            </a:r>
            <a:r>
              <a:rPr lang="ru-RU" smtClean="0"/>
              <a:t> Познакомить учащихся с новым грамматическим материалом, активизировать использование нового грамматического времени в речи.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25" y="3714750"/>
            <a:ext cx="3500438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6000" b="1" smtClean="0"/>
              <a:t>Remember!</a:t>
            </a:r>
            <a:endParaRPr lang="ru-RU" sz="6000" b="1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en-US" smtClean="0"/>
              <a:t>             </a:t>
            </a:r>
            <a:r>
              <a:rPr lang="ru-RU" sz="3600" smtClean="0"/>
              <a:t>Простое будущее время</a:t>
            </a:r>
            <a:endParaRPr lang="en-US" sz="3600" smtClean="0"/>
          </a:p>
          <a:p>
            <a:pPr marL="609600" indent="-609600" eaLnBrk="1" hangingPunct="1">
              <a:buFontTx/>
              <a:buNone/>
            </a:pPr>
            <a:r>
              <a:rPr lang="en-US" sz="4000" i="1" smtClean="0">
                <a:solidFill>
                  <a:srgbClr val="993366"/>
                </a:solidFill>
              </a:rPr>
              <a:t>            </a:t>
            </a:r>
            <a:r>
              <a:rPr lang="ru-RU" sz="4000" i="1" smtClean="0">
                <a:solidFill>
                  <a:srgbClr val="993366"/>
                </a:solidFill>
              </a:rPr>
              <a:t>(</a:t>
            </a:r>
            <a:r>
              <a:rPr lang="en-US" sz="4000" i="1" smtClean="0">
                <a:solidFill>
                  <a:srgbClr val="993366"/>
                </a:solidFill>
              </a:rPr>
              <a:t>Future Simple Tense</a:t>
            </a:r>
            <a:r>
              <a:rPr lang="ru-RU" sz="4000" i="1" smtClean="0">
                <a:solidFill>
                  <a:srgbClr val="993366"/>
                </a:solidFill>
              </a:rPr>
              <a:t>)</a:t>
            </a:r>
            <a:r>
              <a:rPr lang="ru-RU" sz="3600" smtClean="0"/>
              <a:t> </a:t>
            </a:r>
            <a:r>
              <a:rPr lang="en-US" sz="3600" smtClean="0"/>
              <a:t> </a:t>
            </a:r>
          </a:p>
          <a:p>
            <a:pPr marL="609600" indent="-609600" eaLnBrk="1" hangingPunct="1">
              <a:buFontTx/>
              <a:buNone/>
            </a:pPr>
            <a:r>
              <a:rPr lang="en-US" sz="3600" smtClean="0"/>
              <a:t>        </a:t>
            </a:r>
            <a:r>
              <a:rPr lang="ru-RU" sz="3600" smtClean="0"/>
              <a:t>обозначает действия, которые </a:t>
            </a:r>
            <a:r>
              <a:rPr lang="en-US" sz="3600" smtClean="0"/>
              <a:t> </a:t>
            </a:r>
            <a:r>
              <a:rPr lang="ru-RU" sz="3600" smtClean="0"/>
              <a:t>совершатся в неопределённом </a:t>
            </a:r>
            <a:r>
              <a:rPr lang="en-US" sz="3600" smtClean="0"/>
              <a:t>  </a:t>
            </a:r>
            <a:r>
              <a:rPr lang="ru-RU" sz="3600" smtClean="0"/>
              <a:t>или </a:t>
            </a:r>
            <a:r>
              <a:rPr lang="en-US" sz="3600" smtClean="0"/>
              <a:t>   </a:t>
            </a:r>
            <a:r>
              <a:rPr lang="ru-RU" sz="3600" smtClean="0"/>
              <a:t>отдалённом будущем. 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25" y="5000625"/>
            <a:ext cx="14287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3" y="285750"/>
            <a:ext cx="20542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6000" b="1" smtClean="0"/>
              <a:t>Remember!</a:t>
            </a:r>
            <a:endParaRPr lang="ru-RU" sz="6000" b="1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85875"/>
            <a:ext cx="8229600" cy="4840288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en-US" sz="3600" smtClean="0"/>
              <a:t>            </a:t>
            </a:r>
            <a:r>
              <a:rPr lang="ru-RU" sz="3600" smtClean="0"/>
              <a:t>Правильно говорить о </a:t>
            </a:r>
            <a:r>
              <a:rPr lang="en-US" sz="3600" smtClean="0"/>
              <a:t>  </a:t>
            </a:r>
          </a:p>
          <a:p>
            <a:pPr marL="609600" indent="-609600" eaLnBrk="1" hangingPunct="1">
              <a:buFontTx/>
              <a:buNone/>
            </a:pPr>
            <a:r>
              <a:rPr lang="en-US" sz="3600" smtClean="0"/>
              <a:t>  </a:t>
            </a:r>
            <a:r>
              <a:rPr lang="ru-RU" sz="3600" smtClean="0"/>
              <a:t>действиях и </a:t>
            </a:r>
            <a:r>
              <a:rPr lang="en-US" sz="3600" smtClean="0"/>
              <a:t>    </a:t>
            </a:r>
            <a:r>
              <a:rPr lang="ru-RU" sz="3600" smtClean="0"/>
              <a:t>событиях, которые</a:t>
            </a:r>
            <a:r>
              <a:rPr lang="en-US" sz="3600" smtClean="0"/>
              <a:t> </a:t>
            </a:r>
            <a:r>
              <a:rPr lang="ru-RU" sz="3600" smtClean="0"/>
              <a:t>будут</a:t>
            </a:r>
            <a:r>
              <a:rPr lang="en-US" sz="3600" smtClean="0"/>
              <a:t>  </a:t>
            </a:r>
            <a:r>
              <a:rPr lang="ru-RU" sz="3600" smtClean="0"/>
              <a:t> происходить </a:t>
            </a:r>
            <a:r>
              <a:rPr lang="en-US" sz="3600" smtClean="0"/>
              <a:t>   </a:t>
            </a:r>
            <a:r>
              <a:rPr lang="ru-RU" sz="3600" smtClean="0"/>
              <a:t>в </a:t>
            </a:r>
            <a:r>
              <a:rPr lang="en-US" sz="3600" smtClean="0"/>
              <a:t>   </a:t>
            </a:r>
            <a:r>
              <a:rPr lang="ru-RU" sz="3600" smtClean="0"/>
              <a:t>будущем, тебе помогут </a:t>
            </a:r>
            <a:r>
              <a:rPr lang="en-US" sz="3600" smtClean="0"/>
              <a:t>   </a:t>
            </a:r>
            <a:r>
              <a:rPr lang="ru-RU" sz="4000" b="1" i="1" smtClean="0"/>
              <a:t>вспомогательные глаголы</a:t>
            </a:r>
          </a:p>
          <a:p>
            <a:pPr marL="609600" indent="-609600" eaLnBrk="1" hangingPunct="1">
              <a:buFontTx/>
              <a:buNone/>
            </a:pPr>
            <a:r>
              <a:rPr lang="en-US" sz="3600" smtClean="0"/>
              <a:t>                </a:t>
            </a:r>
            <a:r>
              <a:rPr lang="en-US" sz="5400" b="1" smtClean="0">
                <a:solidFill>
                  <a:srgbClr val="993366"/>
                </a:solidFill>
              </a:rPr>
              <a:t>SHALL </a:t>
            </a:r>
            <a:r>
              <a:rPr lang="ru-RU" sz="5400" b="1" smtClean="0">
                <a:solidFill>
                  <a:srgbClr val="993366"/>
                </a:solidFill>
              </a:rPr>
              <a:t>или </a:t>
            </a:r>
            <a:r>
              <a:rPr lang="en-US" sz="5400" b="1" smtClean="0">
                <a:solidFill>
                  <a:srgbClr val="993366"/>
                </a:solidFill>
              </a:rPr>
              <a:t>WILL</a:t>
            </a:r>
            <a:endParaRPr lang="ru-RU" sz="5400" b="1" smtClean="0">
              <a:solidFill>
                <a:srgbClr val="993366"/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" y="214313"/>
            <a:ext cx="1100138" cy="138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8" y="4286250"/>
            <a:ext cx="2143125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  <a:endParaRPr lang="ru-RU" smtClean="0"/>
          </a:p>
        </p:txBody>
      </p:sp>
      <p:sp>
        <p:nvSpPr>
          <p:cNvPr id="6147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68313" y="1341438"/>
            <a:ext cx="2663825" cy="3382962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800"/>
              <a:t>I</a:t>
            </a:r>
          </a:p>
          <a:p>
            <a:pPr algn="ctr"/>
            <a:r>
              <a:rPr lang="en-US" sz="4800"/>
              <a:t>We</a:t>
            </a:r>
            <a:endParaRPr lang="ru-RU" sz="4800"/>
          </a:p>
        </p:txBody>
      </p:sp>
      <p:sp>
        <p:nvSpPr>
          <p:cNvPr id="6148" name="AutoShape 5"/>
          <p:cNvSpPr>
            <a:spLocks noChangeArrowheads="1"/>
          </p:cNvSpPr>
          <p:nvPr>
            <p:ph type="body" idx="1"/>
          </p:nvPr>
        </p:nvSpPr>
        <p:spPr>
          <a:xfrm>
            <a:off x="3143250" y="1412875"/>
            <a:ext cx="3157538" cy="3230563"/>
          </a:xfrm>
          <a:prstGeom prst="flowChartExtract">
            <a:avLst/>
          </a:prstGeom>
          <a:solidFill>
            <a:srgbClr val="993366"/>
          </a:solidFill>
          <a:ln>
            <a:solidFill>
              <a:schemeClr val="tx1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800" b="1" smtClean="0"/>
              <a:t> </a:t>
            </a:r>
            <a:r>
              <a:rPr lang="en-US" sz="4400" b="1" smtClean="0"/>
              <a:t>shall</a:t>
            </a:r>
          </a:p>
          <a:p>
            <a:pPr eaLnBrk="1" hangingPunct="1">
              <a:buFontTx/>
              <a:buNone/>
            </a:pPr>
            <a:endParaRPr lang="ru-RU" sz="3600" smtClean="0">
              <a:solidFill>
                <a:srgbClr val="FF66CC"/>
              </a:solidFill>
            </a:endParaRPr>
          </a:p>
        </p:txBody>
      </p:sp>
      <p:sp>
        <p:nvSpPr>
          <p:cNvPr id="6149" name="AutoShape 6"/>
          <p:cNvSpPr>
            <a:spLocks noChangeArrowheads="1"/>
          </p:cNvSpPr>
          <p:nvPr/>
        </p:nvSpPr>
        <p:spPr bwMode="auto">
          <a:xfrm>
            <a:off x="6443663" y="1341438"/>
            <a:ext cx="2700337" cy="3302000"/>
          </a:xfrm>
          <a:prstGeom prst="flowChartExtra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400" b="1"/>
              <a:t>Skate</a:t>
            </a:r>
            <a:endParaRPr lang="ru-RU" sz="4400" b="1"/>
          </a:p>
        </p:txBody>
      </p:sp>
      <p:sp>
        <p:nvSpPr>
          <p:cNvPr id="6150" name="Text Box 7"/>
          <p:cNvSpPr txBox="1">
            <a:spLocks noChangeArrowheads="1"/>
          </p:cNvSpPr>
          <p:nvPr/>
        </p:nvSpPr>
        <p:spPr bwMode="auto">
          <a:xfrm>
            <a:off x="1258888" y="5084763"/>
            <a:ext cx="5222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/>
              <a:t>   </a:t>
            </a:r>
          </a:p>
        </p:txBody>
      </p:sp>
      <p:pic>
        <p:nvPicPr>
          <p:cNvPr id="615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5157788"/>
            <a:ext cx="928688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1075"/>
            <a:ext cx="8229600" cy="5145088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smtClean="0"/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539750" y="1916113"/>
            <a:ext cx="2592388" cy="3095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/>
              <a:t>He/She/It</a:t>
            </a:r>
          </a:p>
          <a:p>
            <a:pPr algn="ctr"/>
            <a:r>
              <a:rPr lang="en-US" sz="3200" b="1"/>
              <a:t> You</a:t>
            </a:r>
          </a:p>
          <a:p>
            <a:pPr algn="ctr"/>
            <a:r>
              <a:rPr lang="en-US" sz="3200" b="1"/>
              <a:t>They</a:t>
            </a:r>
            <a:endParaRPr lang="ru-RU" sz="3200" b="1"/>
          </a:p>
        </p:txBody>
      </p:sp>
      <p:sp>
        <p:nvSpPr>
          <p:cNvPr id="7173" name="AutoShape 5"/>
          <p:cNvSpPr>
            <a:spLocks noChangeArrowheads="1"/>
          </p:cNvSpPr>
          <p:nvPr/>
        </p:nvSpPr>
        <p:spPr bwMode="auto">
          <a:xfrm>
            <a:off x="3276600" y="1844675"/>
            <a:ext cx="2879725" cy="3168650"/>
          </a:xfrm>
          <a:prstGeom prst="flowChartExtract">
            <a:avLst/>
          </a:prstGeom>
          <a:solidFill>
            <a:srgbClr val="9933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b="1"/>
              <a:t>will</a:t>
            </a:r>
            <a:endParaRPr lang="ru-RU" sz="3600" b="1"/>
          </a:p>
        </p:txBody>
      </p:sp>
      <p:sp>
        <p:nvSpPr>
          <p:cNvPr id="7174" name="AutoShape 7"/>
          <p:cNvSpPr>
            <a:spLocks noChangeArrowheads="1"/>
          </p:cNvSpPr>
          <p:nvPr/>
        </p:nvSpPr>
        <p:spPr bwMode="auto">
          <a:xfrm>
            <a:off x="6300788" y="1773238"/>
            <a:ext cx="2447925" cy="3240087"/>
          </a:xfrm>
          <a:prstGeom prst="flowChartExtra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b="1"/>
              <a:t>skate</a:t>
            </a:r>
            <a:endParaRPr lang="ru-RU" sz="3600" b="1"/>
          </a:p>
        </p:txBody>
      </p:sp>
      <p:pic>
        <p:nvPicPr>
          <p:cNvPr id="717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285750"/>
            <a:ext cx="100012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6000" b="1" smtClean="0"/>
              <a:t>Remember!</a:t>
            </a:r>
            <a:r>
              <a:rPr lang="ru-RU" smtClean="0"/>
              <a:t>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28875"/>
            <a:ext cx="8229600" cy="36972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mtClean="0"/>
              <a:t>       В разговорной речи </a:t>
            </a:r>
            <a:r>
              <a:rPr lang="en-US" smtClean="0"/>
              <a:t>  </a:t>
            </a:r>
            <a:r>
              <a:rPr lang="ru-RU" smtClean="0"/>
              <a:t>англичане   употребляют </a:t>
            </a:r>
            <a:r>
              <a:rPr lang="en-US" sz="4400" b="1" smtClean="0">
                <a:solidFill>
                  <a:srgbClr val="993366"/>
                </a:solidFill>
              </a:rPr>
              <a:t>WILL</a:t>
            </a:r>
            <a:r>
              <a:rPr lang="ru-RU" smtClean="0"/>
              <a:t> во всех случаях, хотя знают правило про </a:t>
            </a:r>
            <a:r>
              <a:rPr lang="en-US" smtClean="0"/>
              <a:t>WILL </a:t>
            </a:r>
            <a:r>
              <a:rPr lang="ru-RU" smtClean="0"/>
              <a:t>и</a:t>
            </a:r>
            <a:r>
              <a:rPr lang="en-US" smtClean="0"/>
              <a:t> SHALL!</a:t>
            </a:r>
          </a:p>
          <a:p>
            <a:pPr eaLnBrk="1" hangingPunct="1">
              <a:buFontTx/>
              <a:buNone/>
            </a:pPr>
            <a:r>
              <a:rPr lang="en-US" smtClean="0"/>
              <a:t> </a:t>
            </a:r>
          </a:p>
          <a:p>
            <a:pPr eaLnBrk="1" hangingPunct="1">
              <a:buFontTx/>
              <a:buNone/>
            </a:pPr>
            <a:r>
              <a:rPr lang="ru-RU" smtClean="0"/>
              <a:t>В разговорной речи часто используют сокращение  </a:t>
            </a:r>
            <a:r>
              <a:rPr lang="en-US" sz="4400" smtClean="0">
                <a:solidFill>
                  <a:srgbClr val="993366"/>
                </a:solidFill>
              </a:rPr>
              <a:t>‘ll.</a:t>
            </a:r>
            <a:endParaRPr lang="ru-RU" sz="4400" smtClean="0">
              <a:solidFill>
                <a:srgbClr val="993366"/>
              </a:solidFill>
            </a:endParaRP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3492500" y="476250"/>
            <a:ext cx="24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tx2"/>
                </a:solidFill>
              </a:rPr>
              <a:t> </a:t>
            </a:r>
            <a:endParaRPr lang="ru-RU">
              <a:solidFill>
                <a:schemeClr val="tx2"/>
              </a:solidFill>
            </a:endParaRP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50" y="214313"/>
            <a:ext cx="2143125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8750" y="5286375"/>
            <a:ext cx="1150938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        </a:t>
            </a:r>
            <a:r>
              <a:rPr lang="ru-RU" sz="4000" b="1" smtClean="0"/>
              <a:t>Слова-спутники </a:t>
            </a:r>
            <a:r>
              <a:rPr lang="en-US" sz="4000" b="1" smtClean="0"/>
              <a:t/>
            </a:r>
            <a:br>
              <a:rPr lang="en-US" sz="4000" b="1" smtClean="0"/>
            </a:br>
            <a:r>
              <a:rPr lang="en-US" sz="4000" b="1" smtClean="0"/>
              <a:t>        </a:t>
            </a:r>
            <a:r>
              <a:rPr lang="ru-RU" sz="4000" b="1" smtClean="0"/>
              <a:t>будущего времени: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US" sz="4000" smtClean="0">
              <a:solidFill>
                <a:srgbClr val="993366"/>
              </a:solidFill>
            </a:endParaRPr>
          </a:p>
          <a:p>
            <a:pPr eaLnBrk="1" hangingPunct="1">
              <a:buFontTx/>
              <a:buNone/>
            </a:pPr>
            <a:r>
              <a:rPr lang="ru-RU" sz="4000" b="1" smtClean="0">
                <a:solidFill>
                  <a:srgbClr val="993366"/>
                </a:solidFill>
              </a:rPr>
              <a:t>tomorrow</a:t>
            </a:r>
            <a:r>
              <a:rPr lang="ru-RU" b="1" smtClean="0"/>
              <a:t> - завтра, </a:t>
            </a:r>
          </a:p>
          <a:p>
            <a:pPr eaLnBrk="1" hangingPunct="1">
              <a:buFontTx/>
              <a:buNone/>
            </a:pPr>
            <a:r>
              <a:rPr lang="ru-RU" sz="4000" b="1" smtClean="0">
                <a:solidFill>
                  <a:srgbClr val="993366"/>
                </a:solidFill>
              </a:rPr>
              <a:t>next week </a:t>
            </a:r>
            <a:r>
              <a:rPr lang="en-US" b="1" smtClean="0"/>
              <a:t>– </a:t>
            </a:r>
            <a:r>
              <a:rPr lang="ru-RU" b="1" smtClean="0"/>
              <a:t>на следующей неделе </a:t>
            </a:r>
          </a:p>
          <a:p>
            <a:pPr eaLnBrk="1" hangingPunct="1">
              <a:buFontTx/>
              <a:buNone/>
            </a:pPr>
            <a:r>
              <a:rPr lang="ru-RU" sz="4000" b="1" smtClean="0">
                <a:solidFill>
                  <a:srgbClr val="993366"/>
                </a:solidFill>
              </a:rPr>
              <a:t>next year- </a:t>
            </a:r>
            <a:r>
              <a:rPr lang="ru-RU" b="1" smtClean="0"/>
              <a:t>в следующем году    </a:t>
            </a:r>
          </a:p>
          <a:p>
            <a:pPr eaLnBrk="1" hangingPunct="1">
              <a:buFontTx/>
              <a:buNone/>
            </a:pPr>
            <a:r>
              <a:rPr lang="ru-RU" sz="4000" b="1" smtClean="0">
                <a:solidFill>
                  <a:srgbClr val="993366"/>
                </a:solidFill>
              </a:rPr>
              <a:t>in two years </a:t>
            </a:r>
            <a:r>
              <a:rPr lang="ru-RU" b="1" smtClean="0"/>
              <a:t>(...days,...months...) - через два года (...дня,...месяца..) </a:t>
            </a:r>
            <a:r>
              <a:rPr lang="en-US" b="1" smtClean="0"/>
              <a:t>…</a:t>
            </a:r>
            <a:endParaRPr lang="ru-RU" b="1" smtClean="0"/>
          </a:p>
        </p:txBody>
      </p:sp>
      <p:pic>
        <p:nvPicPr>
          <p:cNvPr id="922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0"/>
            <a:ext cx="1928812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800" b="1" smtClean="0"/>
              <a:t>Compare</a:t>
            </a:r>
            <a:r>
              <a:rPr lang="ru-RU" sz="4800" b="1" smtClean="0"/>
              <a:t>: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500" y="1643063"/>
            <a:ext cx="8229600" cy="45259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b="1" smtClean="0"/>
              <a:t>He will skate.</a:t>
            </a:r>
            <a:r>
              <a:rPr lang="ru-RU" b="1" smtClean="0"/>
              <a:t>                              </a:t>
            </a:r>
            <a:r>
              <a:rPr lang="ru-RU" sz="4000" smtClean="0"/>
              <a:t>.</a:t>
            </a:r>
            <a:endParaRPr lang="en-US" sz="4000" smtClean="0"/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r>
              <a:rPr lang="en-US" b="1" smtClean="0"/>
              <a:t>He will not (won’t) skate.               not</a:t>
            </a:r>
            <a:r>
              <a:rPr lang="ru-RU" b="1" smtClean="0"/>
              <a:t>       .</a:t>
            </a:r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r>
              <a:rPr lang="en-US" b="1" smtClean="0"/>
              <a:t>Will he skate </a:t>
            </a:r>
            <a:r>
              <a:rPr lang="ru-RU" b="1" smtClean="0"/>
              <a:t>? </a:t>
            </a:r>
            <a:r>
              <a:rPr lang="en-US" b="1" smtClean="0"/>
              <a:t>                         </a:t>
            </a:r>
            <a:r>
              <a:rPr lang="ru-RU" b="1" smtClean="0"/>
              <a:t>?</a:t>
            </a:r>
          </a:p>
          <a:p>
            <a:pPr eaLnBrk="1" hangingPunct="1">
              <a:buFontTx/>
              <a:buNone/>
            </a:pPr>
            <a:endParaRPr lang="ru-RU" smtClean="0"/>
          </a:p>
          <a:p>
            <a:pPr eaLnBrk="1" hangingPunct="1">
              <a:buFontTx/>
              <a:buNone/>
            </a:pPr>
            <a:r>
              <a:rPr lang="en-US" b="1" smtClean="0"/>
              <a:t>Yes, he will.   No, he will not (won’t).</a:t>
            </a:r>
            <a:endParaRPr lang="ru-RU" b="1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3500438" y="1500188"/>
            <a:ext cx="571500" cy="6429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Блок-схема: извлечение 6"/>
          <p:cNvSpPr/>
          <p:nvPr/>
        </p:nvSpPr>
        <p:spPr>
          <a:xfrm>
            <a:off x="4572000" y="1500188"/>
            <a:ext cx="685800" cy="642937"/>
          </a:xfrm>
          <a:prstGeom prst="flowChartExtract">
            <a:avLst/>
          </a:prstGeom>
          <a:solidFill>
            <a:srgbClr val="9933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993366"/>
              </a:solidFill>
            </a:endParaRPr>
          </a:p>
        </p:txBody>
      </p:sp>
      <p:sp>
        <p:nvSpPr>
          <p:cNvPr id="8" name="Блок-схема: извлечение 7"/>
          <p:cNvSpPr/>
          <p:nvPr/>
        </p:nvSpPr>
        <p:spPr>
          <a:xfrm>
            <a:off x="5643563" y="1357313"/>
            <a:ext cx="685800" cy="785812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500688" y="2714625"/>
            <a:ext cx="642937" cy="714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Блок-схема: извлечение 9"/>
          <p:cNvSpPr/>
          <p:nvPr/>
        </p:nvSpPr>
        <p:spPr>
          <a:xfrm>
            <a:off x="4572000" y="1357313"/>
            <a:ext cx="685800" cy="785812"/>
          </a:xfrm>
          <a:prstGeom prst="flowChartExtract">
            <a:avLst/>
          </a:prstGeom>
          <a:solidFill>
            <a:srgbClr val="9933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993366"/>
              </a:solidFill>
            </a:endParaRPr>
          </a:p>
        </p:txBody>
      </p:sp>
      <p:sp>
        <p:nvSpPr>
          <p:cNvPr id="11" name="Блок-схема: извлечение 10"/>
          <p:cNvSpPr/>
          <p:nvPr/>
        </p:nvSpPr>
        <p:spPr>
          <a:xfrm>
            <a:off x="6286500" y="2643188"/>
            <a:ext cx="642938" cy="785812"/>
          </a:xfrm>
          <a:prstGeom prst="flowChartExtract">
            <a:avLst/>
          </a:prstGeom>
          <a:solidFill>
            <a:srgbClr val="9933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Блок-схема: извлечение 11"/>
          <p:cNvSpPr/>
          <p:nvPr/>
        </p:nvSpPr>
        <p:spPr>
          <a:xfrm>
            <a:off x="7858125" y="2571750"/>
            <a:ext cx="642938" cy="785813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Блок-схема: извлечение 12"/>
          <p:cNvSpPr/>
          <p:nvPr/>
        </p:nvSpPr>
        <p:spPr>
          <a:xfrm>
            <a:off x="3786188" y="3929063"/>
            <a:ext cx="685800" cy="785812"/>
          </a:xfrm>
          <a:prstGeom prst="flowChartExtract">
            <a:avLst/>
          </a:prstGeom>
          <a:solidFill>
            <a:srgbClr val="9933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643438" y="3929063"/>
            <a:ext cx="571500" cy="78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Блок-схема: извлечение 14"/>
          <p:cNvSpPr/>
          <p:nvPr/>
        </p:nvSpPr>
        <p:spPr>
          <a:xfrm>
            <a:off x="5429250" y="3929063"/>
            <a:ext cx="785813" cy="785812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7" name="Прямая со стрелкой 16"/>
          <p:cNvCxnSpPr/>
          <p:nvPr/>
        </p:nvCxnSpPr>
        <p:spPr>
          <a:xfrm rot="10800000" flipV="1">
            <a:off x="1214438" y="4572000"/>
            <a:ext cx="1000125" cy="6429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2571750" y="4572000"/>
            <a:ext cx="928688" cy="6429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25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5250" y="5000625"/>
            <a:ext cx="1214438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218</Words>
  <Application>Microsoft Office PowerPoint</Application>
  <PresentationFormat>Экран (4:3)</PresentationFormat>
  <Paragraphs>48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Оформление по умолчанию</vt:lpstr>
      <vt:lpstr>Future Simple Tense  Будущее Простое Время </vt:lpstr>
      <vt:lpstr>Цель урока:</vt:lpstr>
      <vt:lpstr>Remember!</vt:lpstr>
      <vt:lpstr>Remember!</vt:lpstr>
      <vt:lpstr> </vt:lpstr>
      <vt:lpstr>Слайд 6</vt:lpstr>
      <vt:lpstr>Remember! </vt:lpstr>
      <vt:lpstr>        Слова-спутники          будущего времени:</vt:lpstr>
      <vt:lpstr>Compare:</vt:lpstr>
      <vt:lpstr>Расскажи одноклассникам, что ты будешь делать завтра. Воспользуйся моделью:</vt:lpstr>
      <vt:lpstr>Расспроси друга о том, что он будет делать завтра. Используй модель:</vt:lpstr>
      <vt:lpstr>Thank you!</vt:lpstr>
    </vt:vector>
  </TitlesOfParts>
  <Company>DreamLair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Future Simple Tense</dc:title>
  <dc:creator>Loner-XP</dc:creator>
  <cp:lastModifiedBy>Admin</cp:lastModifiedBy>
  <cp:revision>26</cp:revision>
  <dcterms:created xsi:type="dcterms:W3CDTF">2009-03-11T13:51:51Z</dcterms:created>
  <dcterms:modified xsi:type="dcterms:W3CDTF">2011-11-23T06:45:21Z</dcterms:modified>
</cp:coreProperties>
</file>