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3366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D433F-1839-4122-93B4-32B514A2B608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09F0C8-6C54-43DA-B966-47843D6E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8585-2B91-44C1-8461-55A02A6B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0D220-C2F2-48DF-A436-964B6E0E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1CA9-FD22-4F33-9604-6C744FEA2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F166-3EC9-4211-8172-17B0CCE4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D62D-9829-419D-BB77-A615764E6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9D71-9C00-449F-A6BE-754EBC3DA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A18C-AEC6-4345-9ABA-7B352CB5D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A9AA-DA13-4612-9957-AD25664EA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770E-0C32-4BFD-A786-4063CF6F7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F4EB-B502-4454-984D-39A777E2F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40B0-64F8-48E4-9DF5-DD1A5E48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48C3E-11C5-46F2-81EB-F3D947566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357298"/>
            <a:ext cx="7772400" cy="1285875"/>
          </a:xfrm>
        </p:spPr>
        <p:txBody>
          <a:bodyPr/>
          <a:lstStyle/>
          <a:p>
            <a:pPr eaLnBrk="1" hangingPunct="1"/>
            <a:r>
              <a:rPr lang="en-US" sz="6000" b="1" u="sng" dirty="0" smtClean="0"/>
              <a:t>Future Simple </a:t>
            </a:r>
            <a:r>
              <a:rPr lang="en-US" sz="6000" b="1" u="sng" dirty="0" smtClean="0"/>
              <a:t>Tense</a:t>
            </a:r>
            <a:br>
              <a:rPr lang="en-US" sz="6000" b="1" u="sng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4800" b="1" dirty="0" smtClean="0">
                <a:solidFill>
                  <a:srgbClr val="00B050"/>
                </a:solidFill>
              </a:rPr>
              <a:t>Будущее Простое Время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62375"/>
            <a:ext cx="3028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r>
              <a:rPr lang="ru-RU" sz="4000" b="1" smtClean="0"/>
              <a:t>Расскажи одноклассникам, что ты будешь делать завтра. Воспользуйся моделью: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3071813"/>
            <a:ext cx="1343025" cy="164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2071688" y="2928938"/>
            <a:ext cx="1543050" cy="1785937"/>
          </a:xfrm>
          <a:prstGeom prst="flowChartExtra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929063" y="3000375"/>
            <a:ext cx="1428750" cy="17145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         </a:t>
            </a:r>
            <a:endParaRPr lang="ru-RU" dirty="0"/>
          </a:p>
        </p:txBody>
      </p:sp>
      <p:pic>
        <p:nvPicPr>
          <p:cNvPr id="1127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63" y="2357438"/>
            <a:ext cx="3214687" cy="40005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z="4000" b="1" smtClean="0"/>
              <a:t>Расспроси друга о том, что он будет делать завтра. Используй модель:</a:t>
            </a: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642938" y="2214563"/>
            <a:ext cx="1428750" cy="1785937"/>
          </a:xfrm>
          <a:prstGeom prst="flowChartExtra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2428875"/>
            <a:ext cx="1500187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071938" y="2286000"/>
            <a:ext cx="1500187" cy="1714500"/>
          </a:xfrm>
          <a:prstGeom prst="triangle">
            <a:avLst>
              <a:gd name="adj" fmla="val 46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42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?</a:t>
            </a:r>
          </a:p>
        </p:txBody>
      </p:sp>
      <p:pic>
        <p:nvPicPr>
          <p:cNvPr id="1229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7938" y="2857500"/>
            <a:ext cx="2571750" cy="3786188"/>
          </a:xfrm>
          <a:noFill/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214938"/>
            <a:ext cx="100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214563"/>
          </a:xfrm>
        </p:spPr>
        <p:txBody>
          <a:bodyPr/>
          <a:lstStyle/>
          <a:p>
            <a:r>
              <a:rPr lang="en-US" sz="6000" b="1" smtClean="0"/>
              <a:t>Thank you!</a:t>
            </a:r>
            <a:endParaRPr lang="ru-RU" sz="6000" b="1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2143125"/>
            <a:ext cx="3810000" cy="3990975"/>
          </a:xfr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000625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ru-RU" smtClean="0"/>
              <a:t> Познакомить учащихся с новым грамматическим материалом, активизировать использование нового грамматического времени в речи.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714750"/>
            <a:ext cx="3500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Remember!</a:t>
            </a:r>
            <a:endParaRPr lang="ru-RU" sz="60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             </a:t>
            </a:r>
            <a:r>
              <a:rPr lang="ru-RU" sz="3600" smtClean="0"/>
              <a:t>Простое будущее время</a:t>
            </a:r>
            <a:endParaRPr lang="en-US" sz="3600" smtClean="0"/>
          </a:p>
          <a:p>
            <a:pPr marL="609600" indent="-609600" eaLnBrk="1" hangingPunct="1">
              <a:buFontTx/>
              <a:buNone/>
            </a:pPr>
            <a:r>
              <a:rPr lang="en-US" sz="4000" i="1" smtClean="0">
                <a:solidFill>
                  <a:srgbClr val="993366"/>
                </a:solidFill>
              </a:rPr>
              <a:t>            </a:t>
            </a:r>
            <a:r>
              <a:rPr lang="ru-RU" sz="4000" i="1" smtClean="0">
                <a:solidFill>
                  <a:srgbClr val="993366"/>
                </a:solidFill>
              </a:rPr>
              <a:t>(</a:t>
            </a:r>
            <a:r>
              <a:rPr lang="en-US" sz="4000" i="1" smtClean="0">
                <a:solidFill>
                  <a:srgbClr val="993366"/>
                </a:solidFill>
              </a:rPr>
              <a:t>Future Simple Tense</a:t>
            </a:r>
            <a:r>
              <a:rPr lang="ru-RU" sz="4000" i="1" smtClean="0">
                <a:solidFill>
                  <a:srgbClr val="993366"/>
                </a:solidFill>
              </a:rPr>
              <a:t>)</a:t>
            </a:r>
            <a:r>
              <a:rPr lang="ru-RU" sz="3600" smtClean="0"/>
              <a:t> </a:t>
            </a:r>
            <a:r>
              <a:rPr lang="en-US" sz="360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sz="3600" smtClean="0"/>
              <a:t>        </a:t>
            </a:r>
            <a:r>
              <a:rPr lang="ru-RU" sz="3600" smtClean="0"/>
              <a:t>обозначает действия, которые </a:t>
            </a:r>
            <a:r>
              <a:rPr lang="en-US" sz="3600" smtClean="0"/>
              <a:t> </a:t>
            </a:r>
            <a:r>
              <a:rPr lang="ru-RU" sz="3600" smtClean="0"/>
              <a:t>совершатся в неопределённом </a:t>
            </a:r>
            <a:r>
              <a:rPr lang="en-US" sz="3600" smtClean="0"/>
              <a:t>  </a:t>
            </a:r>
            <a:r>
              <a:rPr lang="ru-RU" sz="3600" smtClean="0"/>
              <a:t>или </a:t>
            </a:r>
            <a:r>
              <a:rPr lang="en-US" sz="3600" smtClean="0"/>
              <a:t>   </a:t>
            </a:r>
            <a:r>
              <a:rPr lang="ru-RU" sz="3600" smtClean="0"/>
              <a:t>отдалённом будущем.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000625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85750"/>
            <a:ext cx="205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Remember!</a:t>
            </a:r>
            <a:endParaRPr lang="ru-RU" sz="60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smtClean="0"/>
              <a:t>            </a:t>
            </a:r>
            <a:r>
              <a:rPr lang="ru-RU" sz="3600" smtClean="0"/>
              <a:t>Правильно говорить о </a:t>
            </a:r>
            <a:r>
              <a:rPr lang="en-US" sz="3600" smtClean="0"/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600" smtClean="0"/>
              <a:t>  </a:t>
            </a:r>
            <a:r>
              <a:rPr lang="ru-RU" sz="3600" smtClean="0"/>
              <a:t>действиях и </a:t>
            </a:r>
            <a:r>
              <a:rPr lang="en-US" sz="3600" smtClean="0"/>
              <a:t>    </a:t>
            </a:r>
            <a:r>
              <a:rPr lang="ru-RU" sz="3600" smtClean="0"/>
              <a:t>событиях, которые</a:t>
            </a:r>
            <a:r>
              <a:rPr lang="en-US" sz="3600" smtClean="0"/>
              <a:t> </a:t>
            </a:r>
            <a:r>
              <a:rPr lang="ru-RU" sz="3600" smtClean="0"/>
              <a:t>будут</a:t>
            </a:r>
            <a:r>
              <a:rPr lang="en-US" sz="3600" smtClean="0"/>
              <a:t>  </a:t>
            </a:r>
            <a:r>
              <a:rPr lang="ru-RU" sz="3600" smtClean="0"/>
              <a:t> происходить </a:t>
            </a:r>
            <a:r>
              <a:rPr lang="en-US" sz="3600" smtClean="0"/>
              <a:t>   </a:t>
            </a:r>
            <a:r>
              <a:rPr lang="ru-RU" sz="3600" smtClean="0"/>
              <a:t>в </a:t>
            </a:r>
            <a:r>
              <a:rPr lang="en-US" sz="3600" smtClean="0"/>
              <a:t>   </a:t>
            </a:r>
            <a:r>
              <a:rPr lang="ru-RU" sz="3600" smtClean="0"/>
              <a:t>будущем, тебе помогут </a:t>
            </a:r>
            <a:r>
              <a:rPr lang="en-US" sz="3600" smtClean="0"/>
              <a:t>   </a:t>
            </a:r>
            <a:r>
              <a:rPr lang="ru-RU" sz="4000" b="1" i="1" smtClean="0"/>
              <a:t>вспомогательные глаголы</a:t>
            </a:r>
          </a:p>
          <a:p>
            <a:pPr marL="609600" indent="-609600" eaLnBrk="1" hangingPunct="1">
              <a:buFontTx/>
              <a:buNone/>
            </a:pPr>
            <a:r>
              <a:rPr lang="en-US" sz="3600" smtClean="0"/>
              <a:t>                </a:t>
            </a:r>
            <a:r>
              <a:rPr lang="en-US" sz="5400" b="1" smtClean="0">
                <a:solidFill>
                  <a:srgbClr val="993366"/>
                </a:solidFill>
              </a:rPr>
              <a:t>SHALL </a:t>
            </a:r>
            <a:r>
              <a:rPr lang="ru-RU" sz="5400" b="1" smtClean="0">
                <a:solidFill>
                  <a:srgbClr val="993366"/>
                </a:solidFill>
              </a:rPr>
              <a:t>или </a:t>
            </a:r>
            <a:r>
              <a:rPr lang="en-US" sz="5400" b="1" smtClean="0">
                <a:solidFill>
                  <a:srgbClr val="993366"/>
                </a:solidFill>
              </a:rPr>
              <a:t>WILL</a:t>
            </a:r>
            <a:endParaRPr lang="ru-RU" sz="5400" b="1" smtClean="0">
              <a:solidFill>
                <a:srgbClr val="993366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14313"/>
            <a:ext cx="11001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286250"/>
            <a:ext cx="2143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sp>
        <p:nvSpPr>
          <p:cNvPr id="6147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1341438"/>
            <a:ext cx="2663825" cy="33829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I</a:t>
            </a:r>
          </a:p>
          <a:p>
            <a:pPr algn="ctr"/>
            <a:r>
              <a:rPr lang="en-US" sz="4800"/>
              <a:t>We</a:t>
            </a:r>
            <a:endParaRPr lang="ru-RU" sz="4800"/>
          </a:p>
        </p:txBody>
      </p:sp>
      <p:sp>
        <p:nvSpPr>
          <p:cNvPr id="6148" name="AutoShape 5"/>
          <p:cNvSpPr>
            <a:spLocks noChangeArrowheads="1"/>
          </p:cNvSpPr>
          <p:nvPr>
            <p:ph type="body" idx="1"/>
          </p:nvPr>
        </p:nvSpPr>
        <p:spPr>
          <a:xfrm>
            <a:off x="3143250" y="1412875"/>
            <a:ext cx="3157538" cy="3230563"/>
          </a:xfrm>
          <a:prstGeom prst="flowChartExtract">
            <a:avLst/>
          </a:prstGeom>
          <a:solidFill>
            <a:srgbClr val="9933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</a:t>
            </a:r>
            <a:r>
              <a:rPr lang="en-US" sz="4400" b="1" smtClean="0"/>
              <a:t>shall</a:t>
            </a:r>
          </a:p>
          <a:p>
            <a:pPr eaLnBrk="1" hangingPunct="1">
              <a:buFontTx/>
              <a:buNone/>
            </a:pPr>
            <a:endParaRPr lang="ru-RU" sz="3600" smtClean="0">
              <a:solidFill>
                <a:srgbClr val="FF66CC"/>
              </a:solidFill>
            </a:endParaRP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6443663" y="1341438"/>
            <a:ext cx="2700337" cy="33020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Skate</a:t>
            </a:r>
            <a:endParaRPr lang="ru-RU" sz="4400" b="1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258888" y="5084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   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157788"/>
            <a:ext cx="9286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1916113"/>
            <a:ext cx="2592388" cy="309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He/She/It</a:t>
            </a:r>
          </a:p>
          <a:p>
            <a:pPr algn="ctr"/>
            <a:r>
              <a:rPr lang="en-US" sz="3200" b="1"/>
              <a:t> You</a:t>
            </a:r>
          </a:p>
          <a:p>
            <a:pPr algn="ctr"/>
            <a:r>
              <a:rPr lang="en-US" sz="3200" b="1"/>
              <a:t>They</a:t>
            </a:r>
            <a:endParaRPr lang="ru-RU" sz="3200" b="1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276600" y="1844675"/>
            <a:ext cx="2879725" cy="3168650"/>
          </a:xfrm>
          <a:prstGeom prst="flowChartExtra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will</a:t>
            </a:r>
            <a:endParaRPr lang="ru-RU" sz="3600" b="1"/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6300788" y="1773238"/>
            <a:ext cx="2447925" cy="3240087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skate</a:t>
            </a:r>
            <a:endParaRPr lang="ru-RU" sz="3600" b="1"/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1000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Remember!</a:t>
            </a:r>
            <a:r>
              <a:rPr lang="ru-RU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В разговорной речи </a:t>
            </a:r>
            <a:r>
              <a:rPr lang="en-US" smtClean="0"/>
              <a:t>  </a:t>
            </a:r>
            <a:r>
              <a:rPr lang="ru-RU" smtClean="0"/>
              <a:t>англичане   употребляют </a:t>
            </a:r>
            <a:r>
              <a:rPr lang="en-US" sz="4400" b="1" smtClean="0">
                <a:solidFill>
                  <a:srgbClr val="993366"/>
                </a:solidFill>
              </a:rPr>
              <a:t>WILL</a:t>
            </a:r>
            <a:r>
              <a:rPr lang="ru-RU" smtClean="0"/>
              <a:t> во всех случаях, хотя знают правило про </a:t>
            </a:r>
            <a:r>
              <a:rPr lang="en-US" smtClean="0"/>
              <a:t>WILL </a:t>
            </a:r>
            <a:r>
              <a:rPr lang="ru-RU" smtClean="0"/>
              <a:t>и</a:t>
            </a:r>
            <a:r>
              <a:rPr lang="en-US" smtClean="0"/>
              <a:t> SHALL!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В разговорной речи часто используют сокращение  </a:t>
            </a:r>
            <a:r>
              <a:rPr lang="en-US" sz="4400" smtClean="0">
                <a:solidFill>
                  <a:srgbClr val="993366"/>
                </a:solidFill>
              </a:rPr>
              <a:t>‘ll.</a:t>
            </a:r>
            <a:endParaRPr lang="ru-RU" sz="4400" smtClean="0">
              <a:solidFill>
                <a:srgbClr val="993366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92500" y="4762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 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14313"/>
            <a:ext cx="2143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5286375"/>
            <a:ext cx="1150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        </a:t>
            </a:r>
            <a:r>
              <a:rPr lang="ru-RU" sz="4000" b="1" smtClean="0"/>
              <a:t>Слова-спутники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        </a:t>
            </a:r>
            <a:r>
              <a:rPr lang="ru-RU" sz="4000" b="1" smtClean="0"/>
              <a:t>будущего времени: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000" smtClean="0">
              <a:solidFill>
                <a:srgbClr val="993366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993366"/>
                </a:solidFill>
              </a:rPr>
              <a:t>tomorrow</a:t>
            </a:r>
            <a:r>
              <a:rPr lang="ru-RU" b="1" smtClean="0"/>
              <a:t> - завтра, </a:t>
            </a:r>
          </a:p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993366"/>
                </a:solidFill>
              </a:rPr>
              <a:t>next week </a:t>
            </a:r>
            <a:r>
              <a:rPr lang="en-US" b="1" smtClean="0"/>
              <a:t>– </a:t>
            </a:r>
            <a:r>
              <a:rPr lang="ru-RU" b="1" smtClean="0"/>
              <a:t>на следующей неделе </a:t>
            </a:r>
          </a:p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993366"/>
                </a:solidFill>
              </a:rPr>
              <a:t>next year- </a:t>
            </a:r>
            <a:r>
              <a:rPr lang="ru-RU" b="1" smtClean="0"/>
              <a:t>в следующем году    </a:t>
            </a:r>
          </a:p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993366"/>
                </a:solidFill>
              </a:rPr>
              <a:t>in two years </a:t>
            </a:r>
            <a:r>
              <a:rPr lang="ru-RU" b="1" smtClean="0"/>
              <a:t>(...days,...months...) - через два года (...дня,...месяца..) </a:t>
            </a:r>
            <a:r>
              <a:rPr lang="en-US" b="1" smtClean="0"/>
              <a:t>…</a:t>
            </a:r>
            <a:endParaRPr lang="ru-RU" b="1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19288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Compare</a:t>
            </a:r>
            <a:r>
              <a:rPr lang="ru-RU" sz="4800" b="1" smtClean="0"/>
              <a:t>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He will skate.</a:t>
            </a:r>
            <a:r>
              <a:rPr lang="ru-RU" b="1" smtClean="0"/>
              <a:t>                              </a:t>
            </a:r>
            <a:r>
              <a:rPr lang="ru-RU" sz="4000" smtClean="0"/>
              <a:t>.</a:t>
            </a:r>
            <a:endParaRPr lang="en-US" sz="40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He will not (won’t) skate.               not</a:t>
            </a:r>
            <a:r>
              <a:rPr lang="ru-RU" b="1" smtClean="0"/>
              <a:t>       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Will he skate </a:t>
            </a:r>
            <a:r>
              <a:rPr lang="ru-RU" b="1" smtClean="0"/>
              <a:t>? </a:t>
            </a:r>
            <a:r>
              <a:rPr lang="en-US" b="1" smtClean="0"/>
              <a:t>                         </a:t>
            </a:r>
            <a:r>
              <a:rPr lang="ru-RU" b="1" smtClean="0"/>
              <a:t>?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en-US" b="1" smtClean="0"/>
              <a:t>Yes, he will.   No, he will not (won’t).</a:t>
            </a:r>
            <a:endParaRPr lang="ru-RU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1500188"/>
            <a:ext cx="571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4572000" y="1500188"/>
            <a:ext cx="685800" cy="642937"/>
          </a:xfrm>
          <a:prstGeom prst="flowChartExtra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5643563" y="1357313"/>
            <a:ext cx="685800" cy="7858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88" y="2714625"/>
            <a:ext cx="642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4572000" y="1357313"/>
            <a:ext cx="685800" cy="785812"/>
          </a:xfrm>
          <a:prstGeom prst="flowChartExtra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6286500" y="2643188"/>
            <a:ext cx="642938" cy="785812"/>
          </a:xfrm>
          <a:prstGeom prst="flowChartExtra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7858125" y="2571750"/>
            <a:ext cx="642938" cy="78581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786188" y="3929063"/>
            <a:ext cx="685800" cy="785812"/>
          </a:xfrm>
          <a:prstGeom prst="flowChartExtra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929063"/>
            <a:ext cx="57150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5429250" y="3929063"/>
            <a:ext cx="785813" cy="7858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1214438" y="4572000"/>
            <a:ext cx="1000125" cy="64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71750" y="4572000"/>
            <a:ext cx="928688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0625"/>
            <a:ext cx="1214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218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Оформление по умолчанию</vt:lpstr>
      <vt:lpstr>Future Simple Tense  Будущее Простое Время </vt:lpstr>
      <vt:lpstr>Цель урока:</vt:lpstr>
      <vt:lpstr>Remember!</vt:lpstr>
      <vt:lpstr>Remember!</vt:lpstr>
      <vt:lpstr> </vt:lpstr>
      <vt:lpstr>Слайд 6</vt:lpstr>
      <vt:lpstr>Remember! </vt:lpstr>
      <vt:lpstr>        Слова-спутники          будущего времени:</vt:lpstr>
      <vt:lpstr>Compare:</vt:lpstr>
      <vt:lpstr>Расскажи одноклассникам, что ты будешь делать завтра. Воспользуйся моделью:</vt:lpstr>
      <vt:lpstr>Расспроси друга о том, что он будет делать завтра. Используй модель:</vt:lpstr>
      <vt:lpstr>Thank you!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 Tense</dc:title>
  <dc:creator>Loner-XP</dc:creator>
  <cp:lastModifiedBy>Admin</cp:lastModifiedBy>
  <cp:revision>26</cp:revision>
  <dcterms:created xsi:type="dcterms:W3CDTF">2009-03-11T13:51:51Z</dcterms:created>
  <dcterms:modified xsi:type="dcterms:W3CDTF">2011-11-23T06:45:21Z</dcterms:modified>
</cp:coreProperties>
</file>